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257" r:id="rId5"/>
    <p:sldId id="258" r:id="rId6"/>
    <p:sldId id="259" r:id="rId7"/>
    <p:sldId id="262" r:id="rId8"/>
    <p:sldId id="260" r:id="rId9"/>
    <p:sldId id="263" r:id="rId10"/>
    <p:sldId id="261" r:id="rId11"/>
    <p:sldId id="264" r:id="rId12"/>
    <p:sldId id="282" r:id="rId13"/>
    <p:sldId id="283" r:id="rId14"/>
    <p:sldId id="284" r:id="rId15"/>
    <p:sldId id="285" r:id="rId16"/>
    <p:sldId id="267" r:id="rId17"/>
    <p:sldId id="268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8" r:id="rId27"/>
    <p:sldId id="279" r:id="rId28"/>
    <p:sldId id="277" r:id="rId29"/>
    <p:sldId id="276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8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 hasCustomPrompt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 hasCustomPrompt="1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 hasCustomPrompt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 hasCustomPrompt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 hasCustomPrompt="1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 hasCustomPrompt="1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 hasCustomPrompt="1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 hasCustomPrompt="1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 hasCustomPrompt="1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 hasCustomPrompt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  <a:p>
            <a:pPr lvl="1" eaLnBrk="1" latinLnBrk="0" hangingPunct="1"/>
            <a:r>
              <a:rPr kumimoji="0" lang="it-IT" smtClean="0"/>
              <a:t>Secondo livello</a:t>
            </a:r>
            <a:endParaRPr kumimoji="0" lang="it-IT" smtClean="0"/>
          </a:p>
          <a:p>
            <a:pPr lvl="2" eaLnBrk="1" latinLnBrk="0" hangingPunct="1"/>
            <a:r>
              <a:rPr kumimoji="0" lang="it-IT" smtClean="0"/>
              <a:t>Terzo livello</a:t>
            </a:r>
            <a:endParaRPr kumimoji="0" lang="it-IT" smtClean="0"/>
          </a:p>
          <a:p>
            <a:pPr lvl="3" eaLnBrk="1" latinLnBrk="0" hangingPunct="1"/>
            <a:r>
              <a:rPr kumimoji="0" lang="it-IT" smtClean="0"/>
              <a:t>Quarto livello</a:t>
            </a:r>
            <a:endParaRPr kumimoji="0" lang="it-IT" smtClean="0"/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s://invalsi-areaprove.cineca.it/" TargetMode="Externa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slide" Target="slide27.xml"/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" Target="slide28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913240" y="2996952"/>
            <a:ext cx="7308030" cy="1673225"/>
          </a:xfrm>
        </p:spPr>
        <p:txBody>
          <a:bodyPr>
            <a:normAutofit/>
          </a:bodyPr>
          <a:lstStyle/>
          <a:p>
            <a:r>
              <a:rPr lang="it-IT" sz="2400" dirty="0" smtClean="0"/>
              <a:t>Restituzione dei dati invalsi</a:t>
            </a:r>
            <a:endParaRPr lang="it-IT" sz="2400" dirty="0" smtClean="0"/>
          </a:p>
          <a:p>
            <a:r>
              <a:rPr lang="it-IT" sz="2400" dirty="0" smtClean="0"/>
              <a:t>Anno scolastico 2017/2018</a:t>
            </a:r>
            <a:endParaRPr lang="it-IT" sz="2400" dirty="0"/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8000" dirty="0" smtClean="0"/>
              <a:t>DATI INVALSI</a:t>
            </a:r>
            <a:endParaRPr lang="it-IT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CLASSI 5° - Prova di MATEMATICA</a:t>
            </a:r>
            <a:endParaRPr lang="it-IT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15802" y="1700808"/>
          <a:ext cx="8136904" cy="3964306"/>
        </p:xfrm>
        <a:graphic>
          <a:graphicData uri="http://schemas.openxmlformats.org/drawingml/2006/table">
            <a:tbl>
              <a:tblPr/>
              <a:tblGrid>
                <a:gridCol w="1305127"/>
                <a:gridCol w="1015098"/>
                <a:gridCol w="2304113"/>
                <a:gridCol w="886198"/>
                <a:gridCol w="886198"/>
                <a:gridCol w="886198"/>
                <a:gridCol w="853972"/>
              </a:tblGrid>
              <a:tr h="1459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Classi/Istituto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Media del punteggio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%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al netto del cheating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Differenza nei risultati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(punteggio percentuale)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rispetto a classi/scuole con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background familiare simile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Campania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45,4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Sud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47,8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Italia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49,2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Cheating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%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415020420501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56,6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+4,7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2,1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415020420502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43,6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-5,5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415020420503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60,6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+9,6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2,1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415020420504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54,4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+4,2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415020420505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51,1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-2,6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0,9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415020420506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52,5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-4,1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415020420507</a:t>
                      </a:r>
                      <a:endParaRPr lang="it-IT" sz="1000" dirty="0" smtClean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58,7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+4,7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BNIC827002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53,0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-0,1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1,3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" name="Immagine 30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02723" y="3526149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2" name="Immagine 31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90569" y="3525391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9" name="Immagine 38" descr="par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8387" y="3537389"/>
            <a:ext cx="228600" cy="114300"/>
          </a:xfrm>
          <a:prstGeom prst="rect">
            <a:avLst/>
          </a:prstGeom>
          <a:noFill/>
        </p:spPr>
      </p:pic>
      <p:pic>
        <p:nvPicPr>
          <p:cNvPr id="25" name="Immagine 24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437" y="3223642"/>
            <a:ext cx="114300" cy="161925"/>
          </a:xfrm>
          <a:prstGeom prst="rect">
            <a:avLst/>
          </a:prstGeom>
          <a:noFill/>
        </p:spPr>
      </p:pic>
      <p:pic>
        <p:nvPicPr>
          <p:cNvPr id="26" name="Immagine 25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300" y="3222501"/>
            <a:ext cx="114300" cy="161925"/>
          </a:xfrm>
          <a:prstGeom prst="rect">
            <a:avLst/>
          </a:prstGeom>
          <a:noFill/>
        </p:spPr>
      </p:pic>
      <p:pic>
        <p:nvPicPr>
          <p:cNvPr id="48" name="Immagine 47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37" y="3218309"/>
            <a:ext cx="114300" cy="161925"/>
          </a:xfrm>
          <a:prstGeom prst="rect">
            <a:avLst/>
          </a:prstGeom>
          <a:noFill/>
        </p:spPr>
      </p:pic>
      <p:pic>
        <p:nvPicPr>
          <p:cNvPr id="49" name="Immagine 48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154" y="3814564"/>
            <a:ext cx="114300" cy="161925"/>
          </a:xfrm>
          <a:prstGeom prst="rect">
            <a:avLst/>
          </a:prstGeom>
          <a:noFill/>
        </p:spPr>
      </p:pic>
      <p:pic>
        <p:nvPicPr>
          <p:cNvPr id="50" name="Immagine 49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4017" y="3813423"/>
            <a:ext cx="114300" cy="161925"/>
          </a:xfrm>
          <a:prstGeom prst="rect">
            <a:avLst/>
          </a:prstGeom>
          <a:noFill/>
        </p:spPr>
      </p:pic>
      <p:pic>
        <p:nvPicPr>
          <p:cNvPr id="51" name="Immagine 50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7354" y="3809231"/>
            <a:ext cx="114300" cy="161925"/>
          </a:xfrm>
          <a:prstGeom prst="rect">
            <a:avLst/>
          </a:prstGeom>
          <a:noFill/>
        </p:spPr>
      </p:pic>
      <p:pic>
        <p:nvPicPr>
          <p:cNvPr id="52" name="Immagine 51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487" y="4106788"/>
            <a:ext cx="114300" cy="161925"/>
          </a:xfrm>
          <a:prstGeom prst="rect">
            <a:avLst/>
          </a:prstGeom>
          <a:noFill/>
        </p:spPr>
      </p:pic>
      <p:pic>
        <p:nvPicPr>
          <p:cNvPr id="53" name="Immagine 52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50" y="4105647"/>
            <a:ext cx="114300" cy="161925"/>
          </a:xfrm>
          <a:prstGeom prst="rect">
            <a:avLst/>
          </a:prstGeom>
          <a:noFill/>
        </p:spPr>
      </p:pic>
      <p:pic>
        <p:nvPicPr>
          <p:cNvPr id="54" name="Immagine 53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87" y="4101455"/>
            <a:ext cx="114300" cy="161925"/>
          </a:xfrm>
          <a:prstGeom prst="rect">
            <a:avLst/>
          </a:prstGeom>
          <a:noFill/>
        </p:spPr>
      </p:pic>
      <p:pic>
        <p:nvPicPr>
          <p:cNvPr id="55" name="Immagine 54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6679" y="4394820"/>
            <a:ext cx="114300" cy="161925"/>
          </a:xfrm>
          <a:prstGeom prst="rect">
            <a:avLst/>
          </a:prstGeom>
          <a:noFill/>
        </p:spPr>
      </p:pic>
      <p:pic>
        <p:nvPicPr>
          <p:cNvPr id="56" name="Immagine 55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3542" y="4393679"/>
            <a:ext cx="114300" cy="161925"/>
          </a:xfrm>
          <a:prstGeom prst="rect">
            <a:avLst/>
          </a:prstGeom>
          <a:noFill/>
        </p:spPr>
      </p:pic>
      <p:pic>
        <p:nvPicPr>
          <p:cNvPr id="57" name="Immagine 56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879" y="4389487"/>
            <a:ext cx="114300" cy="161925"/>
          </a:xfrm>
          <a:prstGeom prst="rect">
            <a:avLst/>
          </a:prstGeom>
          <a:noFill/>
        </p:spPr>
      </p:pic>
      <p:pic>
        <p:nvPicPr>
          <p:cNvPr id="58" name="Immagine 57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012" y="4682852"/>
            <a:ext cx="114300" cy="161925"/>
          </a:xfrm>
          <a:prstGeom prst="rect">
            <a:avLst/>
          </a:prstGeom>
          <a:noFill/>
        </p:spPr>
      </p:pic>
      <p:pic>
        <p:nvPicPr>
          <p:cNvPr id="59" name="Immagine 58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875" y="4681711"/>
            <a:ext cx="114300" cy="161925"/>
          </a:xfrm>
          <a:prstGeom prst="rect">
            <a:avLst/>
          </a:prstGeom>
          <a:noFill/>
        </p:spPr>
      </p:pic>
      <p:pic>
        <p:nvPicPr>
          <p:cNvPr id="61" name="Immagine 60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12" y="4677519"/>
            <a:ext cx="114300" cy="161925"/>
          </a:xfrm>
          <a:prstGeom prst="rect">
            <a:avLst/>
          </a:prstGeom>
          <a:noFill/>
        </p:spPr>
      </p:pic>
      <p:pic>
        <p:nvPicPr>
          <p:cNvPr id="62" name="Immagine 61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012" y="4980409"/>
            <a:ext cx="114300" cy="161925"/>
          </a:xfrm>
          <a:prstGeom prst="rect">
            <a:avLst/>
          </a:prstGeom>
          <a:noFill/>
        </p:spPr>
      </p:pic>
      <p:pic>
        <p:nvPicPr>
          <p:cNvPr id="63" name="Immagine 62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875" y="4979268"/>
            <a:ext cx="114300" cy="161925"/>
          </a:xfrm>
          <a:prstGeom prst="rect">
            <a:avLst/>
          </a:prstGeom>
          <a:noFill/>
        </p:spPr>
      </p:pic>
      <p:pic>
        <p:nvPicPr>
          <p:cNvPr id="64" name="Immagine 63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12" y="4975076"/>
            <a:ext cx="114300" cy="161925"/>
          </a:xfrm>
          <a:prstGeom prst="rect">
            <a:avLst/>
          </a:prstGeom>
          <a:noFill/>
        </p:spPr>
      </p:pic>
      <p:pic>
        <p:nvPicPr>
          <p:cNvPr id="65" name="Immagine 64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012" y="5355307"/>
            <a:ext cx="114300" cy="161925"/>
          </a:xfrm>
          <a:prstGeom prst="rect">
            <a:avLst/>
          </a:prstGeom>
          <a:noFill/>
        </p:spPr>
      </p:pic>
      <p:pic>
        <p:nvPicPr>
          <p:cNvPr id="66" name="Immagine 65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875" y="5354166"/>
            <a:ext cx="114300" cy="161925"/>
          </a:xfrm>
          <a:prstGeom prst="rect">
            <a:avLst/>
          </a:prstGeom>
          <a:noFill/>
        </p:spPr>
      </p:pic>
      <p:pic>
        <p:nvPicPr>
          <p:cNvPr id="67" name="Immagine 66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12" y="5349974"/>
            <a:ext cx="114300" cy="16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BNIC827002_2018_grd_5__RefVal_Graf_1c_Risultato_complessivo_Inglese Reading.png"/>
          <p:cNvPicPr>
            <a:picLocks noChangeAspect="1" noChangeArrowheads="1"/>
          </p:cNvPicPr>
          <p:nvPr/>
        </p:nvPicPr>
        <p:blipFill>
          <a:blip r:embed="rId1" cstate="print"/>
          <a:srcRect l="12201" r="14563"/>
          <a:stretch>
            <a:fillRect/>
          </a:stretch>
        </p:blipFill>
        <p:spPr bwMode="auto">
          <a:xfrm>
            <a:off x="2915816" y="613866"/>
            <a:ext cx="6048672" cy="3900111"/>
          </a:xfrm>
          <a:prstGeom prst="rect">
            <a:avLst/>
          </a:prstGeom>
          <a:noFill/>
        </p:spPr>
      </p:pic>
      <p:sp>
        <p:nvSpPr>
          <p:cNvPr id="27" name="Titolo 26"/>
          <p:cNvSpPr>
            <a:spLocks noGrp="1"/>
          </p:cNvSpPr>
          <p:nvPr>
            <p:ph type="title"/>
          </p:nvPr>
        </p:nvSpPr>
        <p:spPr>
          <a:xfrm>
            <a:off x="3000375" y="5245224"/>
            <a:ext cx="5867400" cy="1064096"/>
          </a:xfrm>
        </p:spPr>
        <p:txBody>
          <a:bodyPr/>
          <a:lstStyle/>
          <a:p>
            <a:r>
              <a:rPr lang="it-IT" dirty="0" smtClean="0"/>
              <a:t>SCUOLA PRIMARIA – CLASSI 5°</a:t>
            </a:r>
            <a:br>
              <a:rPr lang="it-IT" dirty="0" smtClean="0"/>
            </a:br>
            <a:br>
              <a:rPr lang="it-IT" sz="1200" dirty="0" smtClean="0"/>
            </a:br>
            <a:r>
              <a:rPr lang="it-IT" dirty="0" smtClean="0"/>
              <a:t>PROVA </a:t>
            </a:r>
            <a:r>
              <a:rPr lang="it-IT" dirty="0" err="1" smtClean="0"/>
              <a:t>DI</a:t>
            </a:r>
            <a:r>
              <a:rPr lang="it-IT" dirty="0" smtClean="0"/>
              <a:t> INGLESE READING</a:t>
            </a:r>
            <a:endParaRPr lang="it-IT" dirty="0"/>
          </a:p>
        </p:txBody>
      </p:sp>
      <p:sp>
        <p:nvSpPr>
          <p:cNvPr id="17" name="Parentesi graffa chiusa 16"/>
          <p:cNvSpPr/>
          <p:nvPr/>
        </p:nvSpPr>
        <p:spPr>
          <a:xfrm rot="5400000">
            <a:off x="4564116" y="2773045"/>
            <a:ext cx="375806" cy="367240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8" name="CasellaDiTesto 10"/>
          <p:cNvSpPr txBox="1"/>
          <p:nvPr/>
        </p:nvSpPr>
        <p:spPr>
          <a:xfrm>
            <a:off x="3783587" y="4804813"/>
            <a:ext cx="198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singole classi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6939638" y="2645538"/>
            <a:ext cx="144016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12"/>
          <p:cNvSpPr txBox="1"/>
          <p:nvPr/>
        </p:nvSpPr>
        <p:spPr>
          <a:xfrm>
            <a:off x="5796136" y="2855887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C00000"/>
                </a:solidFill>
              </a:rPr>
              <a:t>punteggio medio delle 200 scuole con ESCS simile</a:t>
            </a:r>
            <a:endParaRPr lang="it-IT" sz="1600" b="1" dirty="0" smtClean="0">
              <a:solidFill>
                <a:srgbClr val="C00000"/>
              </a:solidFill>
            </a:endParaRPr>
          </a:p>
        </p:txBody>
      </p:sp>
      <p:cxnSp>
        <p:nvCxnSpPr>
          <p:cNvPr id="23" name="Connettore 2 22"/>
          <p:cNvCxnSpPr/>
          <p:nvPr/>
        </p:nvCxnSpPr>
        <p:spPr>
          <a:xfrm flipH="1">
            <a:off x="7092280" y="2132856"/>
            <a:ext cx="72008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15"/>
          <p:cNvSpPr txBox="1"/>
          <p:nvPr/>
        </p:nvSpPr>
        <p:spPr>
          <a:xfrm>
            <a:off x="6660232" y="1536540"/>
            <a:ext cx="198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istituto nel suo complesso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" name="Segnaposto testo 28"/>
          <p:cNvSpPr>
            <a:spLocks noGrp="1"/>
          </p:cNvSpPr>
          <p:nvPr>
            <p:ph type="body" sz="half" idx="2"/>
          </p:nvPr>
        </p:nvSpPr>
        <p:spPr>
          <a:xfrm>
            <a:off x="124920" y="908720"/>
            <a:ext cx="288032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700" b="1" dirty="0" smtClean="0">
                <a:solidFill>
                  <a:schemeClr val="bg1"/>
                </a:solidFill>
              </a:rPr>
              <a:t>Prova di</a:t>
            </a:r>
            <a:endParaRPr lang="it-IT" sz="27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700" b="1" dirty="0" smtClean="0">
                <a:solidFill>
                  <a:schemeClr val="bg1"/>
                </a:solidFill>
              </a:rPr>
              <a:t>INGLESE</a:t>
            </a:r>
            <a:endParaRPr lang="it-IT" sz="27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700" b="1" dirty="0" smtClean="0">
                <a:solidFill>
                  <a:schemeClr val="bg1"/>
                </a:solidFill>
              </a:rPr>
              <a:t>READING</a:t>
            </a:r>
            <a:endParaRPr lang="it-IT" sz="2700" b="1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44352" y="28954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1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63856" y="36622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2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292594" y="10283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3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805304" y="23883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4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335556" y="17495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5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864322" y="122563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6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382022" y="14724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7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CLASSI 5° - Prova di INGLESE </a:t>
            </a:r>
            <a:r>
              <a:rPr lang="it-IT" b="1" dirty="0" err="1" smtClean="0"/>
              <a:t>Reading</a:t>
            </a:r>
            <a:endParaRPr lang="it-IT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15802" y="1700808"/>
          <a:ext cx="8136904" cy="3964306"/>
        </p:xfrm>
        <a:graphic>
          <a:graphicData uri="http://schemas.openxmlformats.org/drawingml/2006/table">
            <a:tbl>
              <a:tblPr/>
              <a:tblGrid>
                <a:gridCol w="1305127"/>
                <a:gridCol w="1015098"/>
                <a:gridCol w="2304113"/>
                <a:gridCol w="886198"/>
                <a:gridCol w="886198"/>
                <a:gridCol w="886198"/>
                <a:gridCol w="853972"/>
              </a:tblGrid>
              <a:tr h="1459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Classi/Istituto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Media del punteggio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%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al netto del cheating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Differenza nei risultati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(punteggio percentuale)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rispetto a classi/scuole con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background familiare simile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Campania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73,0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Sud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75,6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Italia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78,4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Cheating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%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415020420501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74,6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-3,7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415020420502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69,6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-8,1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415020420503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84,9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+8,6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415020420504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76,3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+0,7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1,7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415020420505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80,4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+2,9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415020420506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84,2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+3,1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2,9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415020420507</a:t>
                      </a:r>
                      <a:endParaRPr lang="it-IT" sz="1000" dirty="0" smtClean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82,2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+3,5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BNIC827002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78,3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+0,8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1,4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" name="Immagine 30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02723" y="3526149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2" name="Immagine 31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0094" y="3525391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9" name="Immagine 48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154" y="3814564"/>
            <a:ext cx="114300" cy="161925"/>
          </a:xfrm>
          <a:prstGeom prst="rect">
            <a:avLst/>
          </a:prstGeom>
          <a:noFill/>
        </p:spPr>
      </p:pic>
      <p:pic>
        <p:nvPicPr>
          <p:cNvPr id="50" name="Immagine 49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017" y="3813423"/>
            <a:ext cx="114300" cy="161925"/>
          </a:xfrm>
          <a:prstGeom prst="rect">
            <a:avLst/>
          </a:prstGeom>
          <a:noFill/>
        </p:spPr>
      </p:pic>
      <p:pic>
        <p:nvPicPr>
          <p:cNvPr id="51" name="Immagine 50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809231"/>
            <a:ext cx="114300" cy="161925"/>
          </a:xfrm>
          <a:prstGeom prst="rect">
            <a:avLst/>
          </a:prstGeom>
          <a:noFill/>
        </p:spPr>
      </p:pic>
      <p:pic>
        <p:nvPicPr>
          <p:cNvPr id="52" name="Immagine 51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487" y="4106788"/>
            <a:ext cx="114300" cy="161925"/>
          </a:xfrm>
          <a:prstGeom prst="rect">
            <a:avLst/>
          </a:prstGeom>
          <a:noFill/>
        </p:spPr>
      </p:pic>
      <p:pic>
        <p:nvPicPr>
          <p:cNvPr id="55" name="Immagine 54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679" y="4394820"/>
            <a:ext cx="114300" cy="161925"/>
          </a:xfrm>
          <a:prstGeom prst="rect">
            <a:avLst/>
          </a:prstGeom>
          <a:noFill/>
        </p:spPr>
      </p:pic>
      <p:pic>
        <p:nvPicPr>
          <p:cNvPr id="56" name="Immagine 55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3542" y="4393679"/>
            <a:ext cx="114300" cy="161925"/>
          </a:xfrm>
          <a:prstGeom prst="rect">
            <a:avLst/>
          </a:prstGeom>
          <a:noFill/>
        </p:spPr>
      </p:pic>
      <p:pic>
        <p:nvPicPr>
          <p:cNvPr id="57" name="Immagine 56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6879" y="4389487"/>
            <a:ext cx="114300" cy="161925"/>
          </a:xfrm>
          <a:prstGeom prst="rect">
            <a:avLst/>
          </a:prstGeom>
          <a:noFill/>
        </p:spPr>
      </p:pic>
      <p:pic>
        <p:nvPicPr>
          <p:cNvPr id="58" name="Immagine 57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012" y="4682852"/>
            <a:ext cx="114300" cy="161925"/>
          </a:xfrm>
          <a:prstGeom prst="rect">
            <a:avLst/>
          </a:prstGeom>
          <a:noFill/>
        </p:spPr>
      </p:pic>
      <p:pic>
        <p:nvPicPr>
          <p:cNvPr id="59" name="Immagine 58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875" y="4681711"/>
            <a:ext cx="114300" cy="161925"/>
          </a:xfrm>
          <a:prstGeom prst="rect">
            <a:avLst/>
          </a:prstGeom>
          <a:noFill/>
        </p:spPr>
      </p:pic>
      <p:pic>
        <p:nvPicPr>
          <p:cNvPr id="61" name="Immagine 60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2212" y="4677519"/>
            <a:ext cx="114300" cy="161925"/>
          </a:xfrm>
          <a:prstGeom prst="rect">
            <a:avLst/>
          </a:prstGeom>
          <a:noFill/>
        </p:spPr>
      </p:pic>
      <p:pic>
        <p:nvPicPr>
          <p:cNvPr id="62" name="Immagine 61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012" y="4980409"/>
            <a:ext cx="114300" cy="161925"/>
          </a:xfrm>
          <a:prstGeom prst="rect">
            <a:avLst/>
          </a:prstGeom>
          <a:noFill/>
        </p:spPr>
      </p:pic>
      <p:pic>
        <p:nvPicPr>
          <p:cNvPr id="63" name="Immagine 62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875" y="4979268"/>
            <a:ext cx="114300" cy="161925"/>
          </a:xfrm>
          <a:prstGeom prst="rect">
            <a:avLst/>
          </a:prstGeom>
          <a:noFill/>
        </p:spPr>
      </p:pic>
      <p:pic>
        <p:nvPicPr>
          <p:cNvPr id="64" name="Immagine 63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2212" y="4975076"/>
            <a:ext cx="114300" cy="161925"/>
          </a:xfrm>
          <a:prstGeom prst="rect">
            <a:avLst/>
          </a:prstGeom>
          <a:noFill/>
        </p:spPr>
      </p:pic>
      <p:pic>
        <p:nvPicPr>
          <p:cNvPr id="65" name="Immagine 64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012" y="5355307"/>
            <a:ext cx="114300" cy="161925"/>
          </a:xfrm>
          <a:prstGeom prst="rect">
            <a:avLst/>
          </a:prstGeom>
          <a:noFill/>
        </p:spPr>
      </p:pic>
      <p:pic>
        <p:nvPicPr>
          <p:cNvPr id="66" name="Immagine 65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875" y="5354166"/>
            <a:ext cx="114300" cy="161925"/>
          </a:xfrm>
          <a:prstGeom prst="rect">
            <a:avLst/>
          </a:prstGeom>
          <a:noFill/>
        </p:spPr>
      </p:pic>
      <p:pic>
        <p:nvPicPr>
          <p:cNvPr id="28" name="Immagine 27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621" y="3232026"/>
            <a:ext cx="228600" cy="114300"/>
          </a:xfrm>
          <a:prstGeom prst="rect">
            <a:avLst/>
          </a:prstGeom>
          <a:noFill/>
        </p:spPr>
      </p:pic>
      <p:pic>
        <p:nvPicPr>
          <p:cNvPr id="29" name="Immagine 28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3816" y="3237359"/>
            <a:ext cx="228600" cy="114300"/>
          </a:xfrm>
          <a:prstGeom prst="rect">
            <a:avLst/>
          </a:prstGeom>
          <a:noFill/>
        </p:spPr>
      </p:pic>
      <p:pic>
        <p:nvPicPr>
          <p:cNvPr id="30" name="Immagine 29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0094" y="3222501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3" name="Immagine 32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32487" y="3529583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5" name="Immagine 34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675" y="4126979"/>
            <a:ext cx="228600" cy="114300"/>
          </a:xfrm>
          <a:prstGeom prst="rect">
            <a:avLst/>
          </a:prstGeom>
          <a:noFill/>
        </p:spPr>
      </p:pic>
      <p:pic>
        <p:nvPicPr>
          <p:cNvPr id="36" name="Immagine 35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8478" y="4112121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7" name="Immagine 36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345" y="5402932"/>
            <a:ext cx="228600" cy="11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sung\Desktop\BNIC827002_2018_grd_5__RefVal_Graf_1d_Risultato_complessivo_Inglese Listening.png"/>
          <p:cNvPicPr>
            <a:picLocks noChangeAspect="1" noChangeArrowheads="1"/>
          </p:cNvPicPr>
          <p:nvPr/>
        </p:nvPicPr>
        <p:blipFill>
          <a:blip r:embed="rId1" cstate="print"/>
          <a:srcRect l="12201" r="14563"/>
          <a:stretch>
            <a:fillRect/>
          </a:stretch>
        </p:blipFill>
        <p:spPr bwMode="auto">
          <a:xfrm>
            <a:off x="2987823" y="548680"/>
            <a:ext cx="5976665" cy="3943325"/>
          </a:xfrm>
          <a:prstGeom prst="rect">
            <a:avLst/>
          </a:prstGeom>
          <a:noFill/>
        </p:spPr>
      </p:pic>
      <p:sp>
        <p:nvSpPr>
          <p:cNvPr id="27" name="Titolo 26"/>
          <p:cNvSpPr>
            <a:spLocks noGrp="1"/>
          </p:cNvSpPr>
          <p:nvPr>
            <p:ph type="title"/>
          </p:nvPr>
        </p:nvSpPr>
        <p:spPr>
          <a:xfrm>
            <a:off x="3000375" y="5245224"/>
            <a:ext cx="5867400" cy="1064096"/>
          </a:xfrm>
        </p:spPr>
        <p:txBody>
          <a:bodyPr/>
          <a:lstStyle/>
          <a:p>
            <a:r>
              <a:rPr lang="it-IT" dirty="0" smtClean="0"/>
              <a:t>SCUOLA PRIMARIA – CLASSI 5°</a:t>
            </a:r>
            <a:br>
              <a:rPr lang="it-IT" dirty="0" smtClean="0"/>
            </a:br>
            <a:br>
              <a:rPr lang="it-IT" sz="1200" dirty="0" smtClean="0"/>
            </a:br>
            <a:r>
              <a:rPr lang="it-IT" dirty="0" smtClean="0"/>
              <a:t>PROVA </a:t>
            </a:r>
            <a:r>
              <a:rPr lang="it-IT" dirty="0" err="1" smtClean="0"/>
              <a:t>DI</a:t>
            </a:r>
            <a:r>
              <a:rPr lang="it-IT" dirty="0" smtClean="0"/>
              <a:t> INGLESE LISTENING</a:t>
            </a:r>
            <a:endParaRPr lang="it-IT" dirty="0"/>
          </a:p>
        </p:txBody>
      </p:sp>
      <p:sp>
        <p:nvSpPr>
          <p:cNvPr id="17" name="Parentesi graffa chiusa 16"/>
          <p:cNvSpPr/>
          <p:nvPr/>
        </p:nvSpPr>
        <p:spPr>
          <a:xfrm rot="5400000">
            <a:off x="4600119" y="2809050"/>
            <a:ext cx="375808" cy="360039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8" name="CasellaDiTesto 10"/>
          <p:cNvSpPr txBox="1"/>
          <p:nvPr/>
        </p:nvSpPr>
        <p:spPr>
          <a:xfrm>
            <a:off x="3783587" y="4804813"/>
            <a:ext cx="198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singole classi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7005642" y="2582474"/>
            <a:ext cx="94914" cy="3424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12"/>
          <p:cNvSpPr txBox="1"/>
          <p:nvPr/>
        </p:nvSpPr>
        <p:spPr>
          <a:xfrm>
            <a:off x="7078792" y="98072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C00000"/>
                </a:solidFill>
              </a:rPr>
              <a:t>punteggio medio delle 200 scuole con ESCS simile</a:t>
            </a:r>
            <a:endParaRPr lang="it-IT" sz="1600" b="1" dirty="0" smtClean="0">
              <a:solidFill>
                <a:srgbClr val="C00000"/>
              </a:solidFill>
            </a:endParaRPr>
          </a:p>
        </p:txBody>
      </p:sp>
      <p:cxnSp>
        <p:nvCxnSpPr>
          <p:cNvPr id="23" name="Connettore 2 22"/>
          <p:cNvCxnSpPr/>
          <p:nvPr/>
        </p:nvCxnSpPr>
        <p:spPr>
          <a:xfrm flipH="1">
            <a:off x="7092280" y="1340768"/>
            <a:ext cx="72008" cy="43822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15"/>
          <p:cNvSpPr txBox="1"/>
          <p:nvPr/>
        </p:nvSpPr>
        <p:spPr>
          <a:xfrm>
            <a:off x="6156176" y="2841189"/>
            <a:ext cx="198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istituto nel suo complesso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" name="Segnaposto testo 28"/>
          <p:cNvSpPr>
            <a:spLocks noGrp="1"/>
          </p:cNvSpPr>
          <p:nvPr>
            <p:ph type="body" sz="half" idx="2"/>
          </p:nvPr>
        </p:nvSpPr>
        <p:spPr>
          <a:xfrm>
            <a:off x="124920" y="908720"/>
            <a:ext cx="288032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700" b="1" dirty="0" smtClean="0">
                <a:solidFill>
                  <a:schemeClr val="bg1"/>
                </a:solidFill>
              </a:rPr>
              <a:t>Prova di</a:t>
            </a:r>
            <a:endParaRPr lang="it-IT" sz="27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700" b="1" dirty="0" smtClean="0">
                <a:solidFill>
                  <a:schemeClr val="bg1"/>
                </a:solidFill>
              </a:rPr>
              <a:t>INGLESE</a:t>
            </a:r>
            <a:endParaRPr lang="it-IT" sz="27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700" b="1" dirty="0" smtClean="0">
                <a:solidFill>
                  <a:schemeClr val="bg1"/>
                </a:solidFill>
              </a:rPr>
              <a:t>LISTENING</a:t>
            </a:r>
            <a:endParaRPr lang="it-IT" sz="2700" b="1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97801" y="23269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1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16487" y="352295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2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343799" y="20943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3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849194" y="239565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4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364816" y="25995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5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902033" y="212209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6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418597" y="118212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7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CLASSI 5° - Prova di INGLESE </a:t>
            </a:r>
            <a:r>
              <a:rPr lang="it-IT" b="1" dirty="0" err="1" smtClean="0"/>
              <a:t>Listening</a:t>
            </a:r>
            <a:endParaRPr lang="it-IT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15802" y="1700808"/>
          <a:ext cx="8136904" cy="3964306"/>
        </p:xfrm>
        <a:graphic>
          <a:graphicData uri="http://schemas.openxmlformats.org/drawingml/2006/table">
            <a:tbl>
              <a:tblPr/>
              <a:tblGrid>
                <a:gridCol w="1305127"/>
                <a:gridCol w="1015098"/>
                <a:gridCol w="2304113"/>
                <a:gridCol w="886198"/>
                <a:gridCol w="886198"/>
                <a:gridCol w="886198"/>
                <a:gridCol w="853972"/>
              </a:tblGrid>
              <a:tr h="1459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Classi/Istituto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Media del punteggio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%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al netto del cheating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Differenza nei risultati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(punteggio percentuale)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rispetto a classi/scuole con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background familiare simile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Campania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60,1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Sud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62,0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Italia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66,4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Cheating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%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415020420501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60,3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-9,0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3,4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415020420502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44,6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-23,4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1,8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415020420503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63,0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-2,7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3,5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415020420504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59,2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-6,8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415020420505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56,6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-11,4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0,3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415020420506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63,3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-8,1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415020420507</a:t>
                      </a:r>
                      <a:endParaRPr lang="it-IT" sz="1000" dirty="0" smtClean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71,7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+4,3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BNIC827002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58,7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-8,8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1,5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" name="Immagine 30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02723" y="3526149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2" name="Immagine 31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0094" y="3525391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2" name="Immagine 61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012" y="4980409"/>
            <a:ext cx="114300" cy="161925"/>
          </a:xfrm>
          <a:prstGeom prst="rect">
            <a:avLst/>
          </a:prstGeom>
          <a:noFill/>
        </p:spPr>
      </p:pic>
      <p:pic>
        <p:nvPicPr>
          <p:cNvPr id="63" name="Immagine 62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875" y="4979268"/>
            <a:ext cx="114300" cy="161925"/>
          </a:xfrm>
          <a:prstGeom prst="rect">
            <a:avLst/>
          </a:prstGeom>
          <a:noFill/>
        </p:spPr>
      </p:pic>
      <p:pic>
        <p:nvPicPr>
          <p:cNvPr id="64" name="Immagine 63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2212" y="4975076"/>
            <a:ext cx="114300" cy="161925"/>
          </a:xfrm>
          <a:prstGeom prst="rect">
            <a:avLst/>
          </a:prstGeom>
          <a:noFill/>
        </p:spPr>
      </p:pic>
      <p:pic>
        <p:nvPicPr>
          <p:cNvPr id="28" name="Immagine 27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621" y="3232026"/>
            <a:ext cx="228600" cy="114300"/>
          </a:xfrm>
          <a:prstGeom prst="rect">
            <a:avLst/>
          </a:prstGeom>
          <a:noFill/>
        </p:spPr>
      </p:pic>
      <p:pic>
        <p:nvPicPr>
          <p:cNvPr id="29" name="Immagine 28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3816" y="3237359"/>
            <a:ext cx="228600" cy="114300"/>
          </a:xfrm>
          <a:prstGeom prst="rect">
            <a:avLst/>
          </a:prstGeom>
          <a:noFill/>
        </p:spPr>
      </p:pic>
      <p:pic>
        <p:nvPicPr>
          <p:cNvPr id="30" name="Immagine 29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0094" y="3222501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3" name="Immagine 32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32487" y="3529583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5" name="Immagine 34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621" y="4126979"/>
            <a:ext cx="228600" cy="114300"/>
          </a:xfrm>
          <a:prstGeom prst="rect">
            <a:avLst/>
          </a:prstGeom>
          <a:noFill/>
        </p:spPr>
      </p:pic>
      <p:pic>
        <p:nvPicPr>
          <p:cNvPr id="36" name="Immagine 35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8478" y="4112121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7" name="Immagine 36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529" y="5402932"/>
            <a:ext cx="228600" cy="114300"/>
          </a:xfrm>
          <a:prstGeom prst="rect">
            <a:avLst/>
          </a:prstGeom>
          <a:noFill/>
        </p:spPr>
      </p:pic>
      <p:pic>
        <p:nvPicPr>
          <p:cNvPr id="34" name="Immagine 33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621" y="3824089"/>
            <a:ext cx="228600" cy="114300"/>
          </a:xfrm>
          <a:prstGeom prst="rect">
            <a:avLst/>
          </a:prstGeom>
          <a:noFill/>
        </p:spPr>
      </p:pic>
      <p:pic>
        <p:nvPicPr>
          <p:cNvPr id="38" name="Immagine 37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3816" y="3829422"/>
            <a:ext cx="228600" cy="114300"/>
          </a:xfrm>
          <a:prstGeom prst="rect">
            <a:avLst/>
          </a:prstGeom>
          <a:noFill/>
        </p:spPr>
      </p:pic>
      <p:pic>
        <p:nvPicPr>
          <p:cNvPr id="39" name="Immagine 38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0094" y="3814564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0" name="Immagine 39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30491" y="4116313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1" name="Immagine 40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02723" y="4387194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2" name="Immagine 41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0094" y="4386436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3" name="Immagine 42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32487" y="4390628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4" name="Immagine 43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341" y="4703043"/>
            <a:ext cx="228600" cy="114300"/>
          </a:xfrm>
          <a:prstGeom prst="rect">
            <a:avLst/>
          </a:prstGeom>
          <a:noFill/>
        </p:spPr>
      </p:pic>
      <p:pic>
        <p:nvPicPr>
          <p:cNvPr id="45" name="Immagine 44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9619" y="4688185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6" name="Immagine 45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204" y="4681711"/>
            <a:ext cx="114300" cy="161925"/>
          </a:xfrm>
          <a:prstGeom prst="rect">
            <a:avLst/>
          </a:prstGeom>
          <a:noFill/>
        </p:spPr>
      </p:pic>
      <p:pic>
        <p:nvPicPr>
          <p:cNvPr id="47" name="Immagine 46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44208" y="5374357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8" name="Immagine 47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41579" y="5373599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testo 28"/>
          <p:cNvSpPr>
            <a:spLocks noGrp="1"/>
          </p:cNvSpPr>
          <p:nvPr>
            <p:ph type="body" sz="half" idx="2"/>
          </p:nvPr>
        </p:nvSpPr>
        <p:spPr>
          <a:xfrm>
            <a:off x="111272" y="990600"/>
            <a:ext cx="2880320" cy="52578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it-IT" sz="2800" b="1" dirty="0" smtClean="0">
                <a:solidFill>
                  <a:schemeClr val="bg1"/>
                </a:solidFill>
              </a:rPr>
              <a:t>ANDAMENTO NEGLI ULTIMI ANNI SCOLASTICI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it-IT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800" b="1" dirty="0" smtClean="0">
                <a:solidFill>
                  <a:schemeClr val="bg1"/>
                </a:solidFill>
              </a:rPr>
              <a:t>Prova di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800" b="1" dirty="0" smtClean="0">
                <a:solidFill>
                  <a:schemeClr val="bg1"/>
                </a:solidFill>
              </a:rPr>
              <a:t>ITALIANO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15" name="Titolo 59"/>
          <p:cNvSpPr txBox="1"/>
          <p:nvPr/>
        </p:nvSpPr>
        <p:spPr>
          <a:xfrm>
            <a:off x="3050888" y="726953"/>
            <a:ext cx="1728192" cy="5760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2000" b="1" noProof="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Classi 2°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olo 59"/>
          <p:cNvSpPr txBox="1"/>
          <p:nvPr/>
        </p:nvSpPr>
        <p:spPr>
          <a:xfrm>
            <a:off x="3066654" y="3083358"/>
            <a:ext cx="1728192" cy="5760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2000" b="1" noProof="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Classi 5°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 l="13473" t="36219" r="11813" b="25391"/>
          <a:stretch>
            <a:fillRect/>
          </a:stretch>
        </p:blipFill>
        <p:spPr bwMode="auto">
          <a:xfrm>
            <a:off x="3005712" y="1255719"/>
            <a:ext cx="5832691" cy="16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3473" t="33266" r="11813" b="23422"/>
          <a:stretch>
            <a:fillRect/>
          </a:stretch>
        </p:blipFill>
        <p:spPr bwMode="auto">
          <a:xfrm>
            <a:off x="2996768" y="3616217"/>
            <a:ext cx="5832691" cy="19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testo 28"/>
          <p:cNvSpPr>
            <a:spLocks noGrp="1"/>
          </p:cNvSpPr>
          <p:nvPr>
            <p:ph type="body" sz="half" idx="2"/>
          </p:nvPr>
        </p:nvSpPr>
        <p:spPr>
          <a:xfrm>
            <a:off x="111272" y="990600"/>
            <a:ext cx="2880320" cy="52578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it-IT" sz="2800" b="1" dirty="0" smtClean="0">
                <a:solidFill>
                  <a:schemeClr val="bg1"/>
                </a:solidFill>
              </a:rPr>
              <a:t>ANDAMENTO NEGLI ULTIMI ANNI SCOLASTICI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it-IT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700" b="1" dirty="0" smtClean="0">
                <a:solidFill>
                  <a:schemeClr val="bg1"/>
                </a:solidFill>
              </a:rPr>
              <a:t>Prova di</a:t>
            </a:r>
            <a:endParaRPr lang="it-IT" sz="27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700" b="1" dirty="0" smtClean="0">
                <a:solidFill>
                  <a:schemeClr val="bg1"/>
                </a:solidFill>
              </a:rPr>
              <a:t>MATEMATICA</a:t>
            </a:r>
            <a:endParaRPr lang="it-IT" sz="2700" b="1" dirty="0">
              <a:solidFill>
                <a:schemeClr val="bg1"/>
              </a:solidFill>
            </a:endParaRPr>
          </a:p>
        </p:txBody>
      </p:sp>
      <p:sp>
        <p:nvSpPr>
          <p:cNvPr id="15" name="Titolo 59"/>
          <p:cNvSpPr txBox="1"/>
          <p:nvPr/>
        </p:nvSpPr>
        <p:spPr>
          <a:xfrm>
            <a:off x="3035122" y="805782"/>
            <a:ext cx="1728192" cy="46181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2000" b="1" noProof="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Classi 2°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olo 59"/>
          <p:cNvSpPr txBox="1"/>
          <p:nvPr/>
        </p:nvSpPr>
        <p:spPr>
          <a:xfrm>
            <a:off x="3066654" y="3134749"/>
            <a:ext cx="1728192" cy="45655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2000" b="1" noProof="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Classi 5°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 l="14109" t="33094" r="13392" b="29500"/>
          <a:stretch>
            <a:fillRect/>
          </a:stretch>
        </p:blipFill>
        <p:spPr bwMode="auto">
          <a:xfrm>
            <a:off x="3059832" y="1197355"/>
            <a:ext cx="5659772" cy="164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3473" t="30313" r="11813" b="26375"/>
          <a:stretch>
            <a:fillRect/>
          </a:stretch>
        </p:blipFill>
        <p:spPr bwMode="auto">
          <a:xfrm>
            <a:off x="3028257" y="3544209"/>
            <a:ext cx="5832691" cy="19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>
          <a:xfrm>
            <a:off x="301752" y="38155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Scuola Secondaria di Primo Grado</a:t>
            </a:r>
            <a:br>
              <a:rPr lang="it-IT" b="1" dirty="0" smtClean="0"/>
            </a:br>
            <a:r>
              <a:rPr lang="it-IT" b="1" dirty="0" smtClean="0"/>
              <a:t>Prova di ITALIANO</a:t>
            </a:r>
            <a:endParaRPr lang="it-IT" b="1" dirty="0"/>
          </a:p>
        </p:txBody>
      </p:sp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1" cstate="print"/>
          <a:srcRect l="16322" t="39984" r="16159" b="21626"/>
          <a:stretch>
            <a:fillRect/>
          </a:stretch>
        </p:blipFill>
        <p:spPr bwMode="auto">
          <a:xfrm>
            <a:off x="179512" y="2020372"/>
            <a:ext cx="87849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>
          <a:xfrm>
            <a:off x="301752" y="38155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Scuola Secondaria di Primo Grado</a:t>
            </a:r>
            <a:br>
              <a:rPr lang="it-IT" b="1" dirty="0" smtClean="0"/>
            </a:br>
            <a:r>
              <a:rPr lang="it-IT" b="1" dirty="0" smtClean="0"/>
              <a:t>Prova di ITALIANO</a:t>
            </a:r>
            <a:endParaRPr lang="it-IT" b="1" dirty="0"/>
          </a:p>
        </p:txBody>
      </p:sp>
      <p:pic>
        <p:nvPicPr>
          <p:cNvPr id="4" name="Immagine 3" descr="C:\Users\Samsung\Desktop\BNIC827002_2018_grd_8_RefVal_Graf_2a_Distribuzione_studenti_nei_livelli_di_apprendimento_Prova di Italiano.png"/>
          <p:cNvPicPr>
            <a:picLocks noChangeAspect="1"/>
          </p:cNvPicPr>
          <p:nvPr/>
        </p:nvPicPr>
        <p:blipFill>
          <a:blip r:embed="rId1" cstate="print"/>
          <a:srcRect l="5993" t="9967" r="6925" b="3987"/>
          <a:stretch>
            <a:fillRect/>
          </a:stretch>
        </p:blipFill>
        <p:spPr bwMode="auto">
          <a:xfrm>
            <a:off x="602616" y="1968391"/>
            <a:ext cx="7962778" cy="36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>
          <a:xfrm>
            <a:off x="301752" y="38155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Scuola Secondaria di Primo Grado</a:t>
            </a:r>
            <a:br>
              <a:rPr lang="it-IT" b="1" dirty="0" smtClean="0"/>
            </a:br>
            <a:r>
              <a:rPr lang="it-IT" b="1" dirty="0" smtClean="0"/>
              <a:t>Prova di MATEMATICA</a:t>
            </a:r>
            <a:endParaRPr lang="it-IT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 cstate="print"/>
          <a:srcRect l="16876" t="35063" r="16159" b="26547"/>
          <a:stretch>
            <a:fillRect/>
          </a:stretch>
        </p:blipFill>
        <p:spPr bwMode="auto">
          <a:xfrm>
            <a:off x="235754" y="2031438"/>
            <a:ext cx="87129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dicono i dati INVALSI?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 l="5254" t="3563" r="6197" b="27148"/>
          <a:stretch>
            <a:fillRect/>
          </a:stretch>
        </p:blipFill>
        <p:spPr bwMode="auto">
          <a:xfrm>
            <a:off x="261906" y="1659829"/>
            <a:ext cx="8604448" cy="3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3528" y="2970989"/>
            <a:ext cx="38884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libri" panose="020F0502020204030204" pitchFamily="34" charset="0"/>
              </a:rPr>
              <a:t>L’andamento complessivo dei livelli di apprendimento degli studenti della scuola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79398" y="3437626"/>
            <a:ext cx="201622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libri" panose="020F0502020204030204" pitchFamily="34" charset="0"/>
              </a:rPr>
              <a:t>L’andamento della singola classe </a:t>
            </a:r>
            <a:endParaRPr lang="it-IT" sz="1600" dirty="0" smtClean="0">
              <a:latin typeface="Calibri" panose="020F0502020204030204" pitchFamily="34" charset="0"/>
            </a:endParaRPr>
          </a:p>
          <a:p>
            <a:r>
              <a:rPr lang="it-IT" sz="1600" dirty="0" smtClean="0">
                <a:latin typeface="Calibri" panose="020F0502020204030204" pitchFamily="34" charset="0"/>
              </a:rPr>
              <a:t>nelle prove di italiano, matematica e inglese nel loro complesso </a:t>
            </a:r>
            <a:endParaRPr lang="it-IT" sz="1600" dirty="0" smtClean="0">
              <a:latin typeface="Calibri" panose="020F0502020204030204" pitchFamily="34" charset="0"/>
            </a:endParaRPr>
          </a:p>
          <a:p>
            <a:r>
              <a:rPr lang="it-IT" sz="1600" dirty="0" smtClean="0">
                <a:latin typeface="Calibri" panose="020F0502020204030204" pitchFamily="34" charset="0"/>
              </a:rPr>
              <a:t>e nel dettaglio di ogni singola prova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500" y="4635884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libri" panose="020F0502020204030204" pitchFamily="34" charset="0"/>
              </a:rPr>
              <a:t>L’andamento del singolo studente analizzato nel dettaglio di ogni singola prova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517144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libri" panose="020F0502020204030204" pitchFamily="34" charset="0"/>
              </a:rPr>
              <a:t>rispetto </a:t>
            </a:r>
            <a:endParaRPr lang="it-IT" sz="1600" dirty="0" smtClean="0">
              <a:latin typeface="Calibri" panose="020F0502020204030204" pitchFamily="34" charset="0"/>
            </a:endParaRPr>
          </a:p>
          <a:p>
            <a:r>
              <a:rPr lang="it-IT" sz="1600" dirty="0" smtClean="0">
                <a:latin typeface="Calibri" panose="020F0502020204030204" pitchFamily="34" charset="0"/>
              </a:rPr>
              <a:t>alla media dell’Italia, dell’area geografica e della regione</a:t>
            </a:r>
            <a:endParaRPr lang="it-IT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>
          <a:xfrm>
            <a:off x="301752" y="38155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Scuola Secondaria di Primo Grado</a:t>
            </a:r>
            <a:br>
              <a:rPr lang="it-IT" b="1" dirty="0" smtClean="0"/>
            </a:br>
            <a:r>
              <a:rPr lang="it-IT" b="1" dirty="0" smtClean="0"/>
              <a:t>Prova di MATEMATICA</a:t>
            </a:r>
            <a:endParaRPr lang="it-IT" b="1" dirty="0"/>
          </a:p>
        </p:txBody>
      </p:sp>
      <p:pic>
        <p:nvPicPr>
          <p:cNvPr id="5" name="Immagine 4" descr="C:\Users\Samsung\Desktop\BNIC827002_2018_grd_8_RefVal_Graf_2b_Distribuzione_studenti_nei_livelli_di_apprendimento_Prova di Matematica.png"/>
          <p:cNvPicPr>
            <a:picLocks noChangeAspect="1"/>
          </p:cNvPicPr>
          <p:nvPr/>
        </p:nvPicPr>
        <p:blipFill>
          <a:blip r:embed="rId1" cstate="print"/>
          <a:srcRect l="5909" t="7641" r="6738" b="5316"/>
          <a:stretch>
            <a:fillRect/>
          </a:stretch>
        </p:blipFill>
        <p:spPr bwMode="auto">
          <a:xfrm>
            <a:off x="571084" y="1936647"/>
            <a:ext cx="7987558" cy="37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>
          <a:xfrm>
            <a:off x="301752" y="38155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Scuola Secondaria di Primo Grado</a:t>
            </a:r>
            <a:br>
              <a:rPr lang="it-IT" b="1" dirty="0" smtClean="0"/>
            </a:br>
            <a:r>
              <a:rPr lang="it-IT" b="1" dirty="0" smtClean="0"/>
              <a:t>Prova di INGLESE READING</a:t>
            </a:r>
            <a:endParaRPr lang="it-IT" b="1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1" cstate="print"/>
          <a:srcRect l="16241" t="34250" r="16241" b="28344"/>
          <a:stretch>
            <a:fillRect/>
          </a:stretch>
        </p:blipFill>
        <p:spPr bwMode="auto">
          <a:xfrm>
            <a:off x="179512" y="2071914"/>
            <a:ext cx="87849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>
          <a:xfrm>
            <a:off x="301752" y="38155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Scuola Secondaria di Primo Grado</a:t>
            </a:r>
            <a:br>
              <a:rPr lang="it-IT" b="1" dirty="0" smtClean="0"/>
            </a:br>
            <a:r>
              <a:rPr lang="it-IT" b="1" dirty="0" smtClean="0"/>
              <a:t>Prova di INGLESE READING</a:t>
            </a:r>
            <a:endParaRPr lang="it-IT" b="1" dirty="0"/>
          </a:p>
        </p:txBody>
      </p:sp>
      <p:pic>
        <p:nvPicPr>
          <p:cNvPr id="4" name="Immagine 3" descr="C:\Users\Samsung\Desktop\BNIC827002_2018_grd_8_RefVal_Graf_2c_Distribuzione_studenti_nei_livelli_di_apprendimento_Prova di Inglese Reading.png"/>
          <p:cNvPicPr>
            <a:picLocks noChangeAspect="1"/>
          </p:cNvPicPr>
          <p:nvPr/>
        </p:nvPicPr>
        <p:blipFill>
          <a:blip r:embed="rId1" cstate="print"/>
          <a:srcRect l="5910" t="7973" r="7641" b="5980"/>
          <a:stretch>
            <a:fillRect/>
          </a:stretch>
        </p:blipFill>
        <p:spPr bwMode="auto">
          <a:xfrm>
            <a:off x="604738" y="1953724"/>
            <a:ext cx="7904897" cy="368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>
          <a:xfrm>
            <a:off x="301752" y="38155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Scuola Secondaria di Primo Grado</a:t>
            </a:r>
            <a:br>
              <a:rPr lang="it-IT" b="1" dirty="0" smtClean="0"/>
            </a:br>
            <a:r>
              <a:rPr lang="it-IT" b="1" dirty="0" smtClean="0"/>
              <a:t>Prova di INGLESE LISTENING</a:t>
            </a:r>
            <a:endParaRPr lang="it-IT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 cstate="print"/>
          <a:srcRect l="16876" t="38016" r="16159" b="23594"/>
          <a:stretch>
            <a:fillRect/>
          </a:stretch>
        </p:blipFill>
        <p:spPr bwMode="auto">
          <a:xfrm>
            <a:off x="226810" y="2029316"/>
            <a:ext cx="87129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>
          <a:xfrm>
            <a:off x="301752" y="38155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Scuola Secondaria di Primo Grado</a:t>
            </a:r>
            <a:br>
              <a:rPr lang="it-IT" b="1" dirty="0" smtClean="0"/>
            </a:br>
            <a:r>
              <a:rPr lang="it-IT" b="1" dirty="0" smtClean="0"/>
              <a:t>Prova di INGLESE LISTENING</a:t>
            </a:r>
            <a:endParaRPr lang="it-IT" b="1" dirty="0"/>
          </a:p>
        </p:txBody>
      </p:sp>
      <p:pic>
        <p:nvPicPr>
          <p:cNvPr id="4" name="Immagine 3" descr="C:\Users\Samsung\Desktop\BNIC827002_2018_grd_8_RefVal_Graf_2d_Distribuzione_studenti_nei_livelli_di_apprendimento_Prova di Inglese Listening.png"/>
          <p:cNvPicPr>
            <a:picLocks noChangeAspect="1"/>
          </p:cNvPicPr>
          <p:nvPr/>
        </p:nvPicPr>
        <p:blipFill>
          <a:blip r:embed="rId1" cstate="print"/>
          <a:srcRect l="5908" t="8638" r="7486" b="5316"/>
          <a:stretch>
            <a:fillRect/>
          </a:stretch>
        </p:blipFill>
        <p:spPr bwMode="auto">
          <a:xfrm>
            <a:off x="611560" y="1953741"/>
            <a:ext cx="7919253" cy="36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59"/>
          <p:cNvSpPr txBox="1"/>
          <p:nvPr/>
        </p:nvSpPr>
        <p:spPr>
          <a:xfrm>
            <a:off x="296232" y="18864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Accesso ai dati</a:t>
            </a:r>
            <a:endParaRPr kumimoji="0" lang="it-IT" sz="33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 cstate="print"/>
          <a:srcRect t="12422" r="2323" b="6250"/>
          <a:stretch>
            <a:fillRect/>
          </a:stretch>
        </p:blipFill>
        <p:spPr bwMode="auto">
          <a:xfrm>
            <a:off x="269776" y="1988840"/>
            <a:ext cx="8604448" cy="40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95536" y="1529496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hlinkClick r:id="rId2"/>
              </a:rPr>
              <a:t>https://invalsi-areaprove.cineca.it/</a:t>
            </a:r>
            <a:endParaRPr lang="it-IT" sz="2400" dirty="0" smtClean="0"/>
          </a:p>
        </p:txBody>
      </p:sp>
      <p:sp>
        <p:nvSpPr>
          <p:cNvPr id="6" name="Freccia a sinistra 5"/>
          <p:cNvSpPr/>
          <p:nvPr/>
        </p:nvSpPr>
        <p:spPr>
          <a:xfrm>
            <a:off x="1109504" y="5445224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59"/>
          <p:cNvSpPr txBox="1"/>
          <p:nvPr/>
        </p:nvSpPr>
        <p:spPr>
          <a:xfrm>
            <a:off x="296232" y="18864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Accesso ai dati</a:t>
            </a:r>
            <a:endParaRPr kumimoji="0" lang="it-IT" sz="33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" cstate="print"/>
          <a:srcRect l="20750" t="51797" r="2323" b="12766"/>
          <a:stretch>
            <a:fillRect/>
          </a:stretch>
        </p:blipFill>
        <p:spPr bwMode="auto">
          <a:xfrm>
            <a:off x="251520" y="1805304"/>
            <a:ext cx="861895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Cheating</a:t>
            </a:r>
            <a:endParaRPr lang="it-IT" b="1" dirty="0"/>
          </a:p>
        </p:txBody>
      </p:sp>
      <p:sp>
        <p:nvSpPr>
          <p:cNvPr id="29" name="Segnaposto testo 28"/>
          <p:cNvSpPr>
            <a:spLocks noGrp="1"/>
          </p:cNvSpPr>
          <p:nvPr>
            <p:ph sz="quarter" idx="1"/>
          </p:nvPr>
        </p:nvSpPr>
        <p:spPr>
          <a:xfrm>
            <a:off x="301752" y="1737320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smtClean="0"/>
              <a:t>Il </a:t>
            </a:r>
            <a:r>
              <a:rPr lang="it-IT" sz="3200" dirty="0" err="1" smtClean="0"/>
              <a:t>cheating</a:t>
            </a:r>
            <a:r>
              <a:rPr lang="it-IT" sz="3200" dirty="0" smtClean="0"/>
              <a:t> (letteralmente: barare, imbrogliare) è un fenomeno rilevato attraverso un controllo di tipo statistico sui dati e si riferisce a quei comportamenti “impropri” tenuti nel corso della somministrazione delle prove INVALSI. </a:t>
            </a:r>
            <a:endParaRPr lang="it-IT" sz="3200" dirty="0" smtClean="0"/>
          </a:p>
          <a:p>
            <a:pPr marL="0" indent="0">
              <a:buNone/>
            </a:pPr>
            <a:endParaRPr lang="it-IT" sz="1200" dirty="0" smtClean="0"/>
          </a:p>
          <a:p>
            <a:pPr marL="355600" indent="-355600">
              <a:buClrTx/>
              <a:buFont typeface="Wingdings" panose="05000000000000000000" pitchFamily="2" charset="2"/>
              <a:buChar char="Ø"/>
            </a:pPr>
            <a:r>
              <a:rPr lang="it-IT" sz="3200" dirty="0" err="1" smtClean="0"/>
              <a:t>student</a:t>
            </a:r>
            <a:r>
              <a:rPr lang="it-IT" sz="3200" dirty="0" smtClean="0"/>
              <a:t> </a:t>
            </a:r>
            <a:r>
              <a:rPr lang="it-IT" sz="3200" dirty="0" err="1" smtClean="0"/>
              <a:t>cheating</a:t>
            </a:r>
            <a:endParaRPr lang="it-IT" sz="3200" dirty="0" smtClean="0"/>
          </a:p>
          <a:p>
            <a:pPr marL="355600" indent="-355600">
              <a:buClrTx/>
              <a:buFont typeface="Wingdings" panose="05000000000000000000" pitchFamily="2" charset="2"/>
              <a:buChar char="Ø"/>
            </a:pPr>
            <a:r>
              <a:rPr lang="it-IT" sz="3200" dirty="0" err="1" smtClean="0"/>
              <a:t>teacher</a:t>
            </a:r>
            <a:r>
              <a:rPr lang="it-IT" sz="3200" dirty="0" smtClean="0"/>
              <a:t> </a:t>
            </a:r>
            <a:r>
              <a:rPr lang="it-IT" sz="3200" dirty="0" err="1" smtClean="0"/>
              <a:t>cheating</a:t>
            </a:r>
            <a:endParaRPr lang="it-IT" sz="3200" dirty="0" smtClean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None/>
            </a:pP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2" name="Ritorno 21">
            <a:hlinkClick r:id="" action="ppaction://hlinkshowjump?jump=lastslideviewed" highlightClick="1"/>
          </p:cNvPr>
          <p:cNvSpPr/>
          <p:nvPr/>
        </p:nvSpPr>
        <p:spPr>
          <a:xfrm>
            <a:off x="8244408" y="5877272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Indice ESCS</a:t>
            </a:r>
            <a:endParaRPr lang="it-IT" b="1" dirty="0"/>
          </a:p>
        </p:txBody>
      </p:sp>
      <p:sp>
        <p:nvSpPr>
          <p:cNvPr id="29" name="Segnaposto testo 28"/>
          <p:cNvSpPr>
            <a:spLocks noGrp="1"/>
          </p:cNvSpPr>
          <p:nvPr>
            <p:ph sz="quarter" idx="1"/>
          </p:nvPr>
        </p:nvSpPr>
        <p:spPr>
          <a:xfrm>
            <a:off x="301752" y="1737320"/>
            <a:ext cx="850392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None/>
            </a:pPr>
            <a:r>
              <a:rPr lang="it-IT" dirty="0" smtClean="0"/>
              <a:t>Lo status socio-economico e culturale delle famiglie degli studenti è definito sinteticamente dall’indice ESCS (</a:t>
            </a:r>
            <a:r>
              <a:rPr lang="it-IT" dirty="0" err="1" smtClean="0"/>
              <a:t>Economic</a:t>
            </a:r>
            <a:r>
              <a:rPr lang="it-IT" dirty="0" smtClean="0"/>
              <a:t>, Social and Cultural Status). </a:t>
            </a:r>
            <a:endParaRPr lang="it-IT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None/>
            </a:pPr>
            <a:r>
              <a:rPr lang="it-IT" dirty="0" smtClean="0"/>
              <a:t>L’indice ESCS è elaborato sulla base delle informazioni ricavate dal questionario compilato dagli studenti stessi, come la condizione professionale dei genitori, il loro livello di istruzione, le dotazioni e gli strumenti culturali in possesso della famiglia, il numero di libri a disposizione in casa, la possibilità di avere un luogo tranquillo in cui studiare, un computer da utilizzare per lo studio, ecc. </a:t>
            </a:r>
            <a:endParaRPr lang="it-IT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None/>
            </a:pPr>
            <a:r>
              <a:rPr lang="it-IT" dirty="0" smtClean="0"/>
              <a:t>La “differenza nei risultati rispetto a classi/scuole con background familiare simile” è calcolata rispetto al risultato medio delle 200 classi/scuole con background socio-economico più simile a quello della classe/scuola considerata.</a:t>
            </a:r>
            <a:endParaRPr lang="it-IT" dirty="0" smtClean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None/>
            </a:pP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2" name="Ritorno 21">
            <a:hlinkClick r:id="" action="ppaction://hlinkshowjump?jump=lastslideviewed" highlightClick="1"/>
          </p:cNvPr>
          <p:cNvSpPr/>
          <p:nvPr/>
        </p:nvSpPr>
        <p:spPr>
          <a:xfrm>
            <a:off x="8244408" y="5877272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sung\Desktop\BNIC827002_2018_grd_2__RefVal_Graf_1a_Risultato_complessivo_Italiano.png"/>
          <p:cNvPicPr>
            <a:picLocks noChangeAspect="1" noChangeArrowheads="1"/>
          </p:cNvPicPr>
          <p:nvPr/>
        </p:nvPicPr>
        <p:blipFill>
          <a:blip r:embed="rId1" cstate="print"/>
          <a:srcRect l="10626" t="4641" r="14563"/>
          <a:stretch>
            <a:fillRect/>
          </a:stretch>
        </p:blipFill>
        <p:spPr bwMode="auto">
          <a:xfrm>
            <a:off x="2960687" y="836712"/>
            <a:ext cx="5931793" cy="3544235"/>
          </a:xfrm>
          <a:prstGeom prst="rect">
            <a:avLst/>
          </a:prstGeom>
          <a:noFill/>
        </p:spPr>
      </p:pic>
      <p:sp>
        <p:nvSpPr>
          <p:cNvPr id="27" name="Titolo 26"/>
          <p:cNvSpPr>
            <a:spLocks noGrp="1"/>
          </p:cNvSpPr>
          <p:nvPr>
            <p:ph type="title"/>
          </p:nvPr>
        </p:nvSpPr>
        <p:spPr>
          <a:xfrm>
            <a:off x="3000375" y="5245224"/>
            <a:ext cx="5867400" cy="704056"/>
          </a:xfrm>
        </p:spPr>
        <p:txBody>
          <a:bodyPr/>
          <a:lstStyle/>
          <a:p>
            <a:r>
              <a:rPr lang="it-IT" dirty="0" smtClean="0"/>
              <a:t>SCUOLA PRIMARIA – CLASSI 2°</a:t>
            </a:r>
            <a:endParaRPr lang="it-IT" dirty="0"/>
          </a:p>
        </p:txBody>
      </p:sp>
      <p:sp>
        <p:nvSpPr>
          <p:cNvPr id="12" name="Parentesi graffa chiusa 11"/>
          <p:cNvSpPr/>
          <p:nvPr/>
        </p:nvSpPr>
        <p:spPr>
          <a:xfrm rot="5400000">
            <a:off x="4623758" y="2761436"/>
            <a:ext cx="400540" cy="352839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3" name="CasellaDiTesto 6"/>
          <p:cNvSpPr txBox="1"/>
          <p:nvPr/>
        </p:nvSpPr>
        <p:spPr>
          <a:xfrm>
            <a:off x="3851920" y="4683085"/>
            <a:ext cx="197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singole classi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7092280" y="1772816"/>
            <a:ext cx="144016" cy="4676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9"/>
          <p:cNvSpPr txBox="1"/>
          <p:nvPr/>
        </p:nvSpPr>
        <p:spPr>
          <a:xfrm>
            <a:off x="6567579" y="1172042"/>
            <a:ext cx="197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istituto nel suo complesso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964" y="230233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1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886336" y="33565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2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405375" y="136005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3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903465" y="207570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4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403329" y="19846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5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907385" y="23107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6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3" name="Segnaposto testo 28"/>
          <p:cNvSpPr>
            <a:spLocks noGrp="1"/>
          </p:cNvSpPr>
          <p:nvPr>
            <p:ph type="body" sz="half" idx="2"/>
          </p:nvPr>
        </p:nvSpPr>
        <p:spPr>
          <a:xfrm>
            <a:off x="327296" y="908720"/>
            <a:ext cx="2444504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800" b="1" dirty="0" smtClean="0">
                <a:solidFill>
                  <a:schemeClr val="bg1"/>
                </a:solidFill>
              </a:rPr>
              <a:t>Prova di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800" b="1" dirty="0" smtClean="0">
                <a:solidFill>
                  <a:schemeClr val="bg1"/>
                </a:solidFill>
              </a:rPr>
              <a:t>ITALIANO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406108" y="171985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7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CLASSI 2° - Prova di ITALIANO</a:t>
            </a:r>
            <a:endParaRPr lang="it-IT" b="1" dirty="0"/>
          </a:p>
        </p:txBody>
      </p:sp>
      <p:graphicFrame>
        <p:nvGraphicFramePr>
          <p:cNvPr id="75" name="Tabella 74"/>
          <p:cNvGraphicFramePr>
            <a:graphicFrameLocks noGrp="1"/>
          </p:cNvGraphicFramePr>
          <p:nvPr/>
        </p:nvGraphicFramePr>
        <p:xfrm>
          <a:off x="573661" y="1916831"/>
          <a:ext cx="7944628" cy="3543690"/>
        </p:xfrm>
        <a:graphic>
          <a:graphicData uri="http://schemas.openxmlformats.org/drawingml/2006/table">
            <a:tbl>
              <a:tblPr/>
              <a:tblGrid>
                <a:gridCol w="1563401"/>
                <a:gridCol w="1898416"/>
                <a:gridCol w="1036949"/>
                <a:gridCol w="1036949"/>
                <a:gridCol w="1036949"/>
                <a:gridCol w="1371964"/>
              </a:tblGrid>
              <a:tr h="90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Classi/Istituto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Media del punteggio</a:t>
                      </a:r>
                      <a:b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percentuale</a:t>
                      </a:r>
                      <a:b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al netto del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cheating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Campania</a:t>
                      </a:r>
                      <a:b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48,3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Sud</a:t>
                      </a:r>
                      <a:b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50,1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Italia</a:t>
                      </a:r>
                      <a:b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50,6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Cheating </a:t>
                      </a:r>
                      <a:r>
                        <a:rPr lang="it-IT" sz="1100" baseline="30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b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in percentuale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415020420201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50,2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46,7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415020420203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53,5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51,1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0,3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51,4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415020420206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50,4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415020420207</a:t>
                      </a:r>
                      <a:endParaRPr lang="it-IT" sz="1100" dirty="0" smtClean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52,3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BNIC827002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50,5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0,3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0" name="Immagine 99" descr="superiore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12625" y="3506849"/>
            <a:ext cx="114300" cy="161925"/>
          </a:xfrm>
          <a:prstGeom prst="rect">
            <a:avLst/>
          </a:prstGeom>
          <a:noFill/>
        </p:spPr>
      </p:pic>
      <p:pic>
        <p:nvPicPr>
          <p:cNvPr id="101" name="Immagine 100" descr="superiore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46712" y="3506849"/>
            <a:ext cx="114300" cy="161925"/>
          </a:xfrm>
          <a:prstGeom prst="rect">
            <a:avLst/>
          </a:prstGeom>
          <a:noFill/>
        </p:spPr>
      </p:pic>
      <p:pic>
        <p:nvPicPr>
          <p:cNvPr id="102" name="Immagine 101" descr="superiore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79332" y="3506091"/>
            <a:ext cx="114300" cy="161925"/>
          </a:xfrm>
          <a:prstGeom prst="rect">
            <a:avLst/>
          </a:prstGeom>
          <a:noFill/>
        </p:spPr>
      </p:pic>
      <p:pic>
        <p:nvPicPr>
          <p:cNvPr id="104" name="Immagine 10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695" y="3201101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5" name="Immagine 10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1557" y="3201101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10" name="Immagine 109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3212976"/>
            <a:ext cx="228600" cy="114300"/>
          </a:xfrm>
          <a:prstGeom prst="rect">
            <a:avLst/>
          </a:prstGeom>
          <a:noFill/>
        </p:spPr>
      </p:pic>
      <p:pic>
        <p:nvPicPr>
          <p:cNvPr id="111" name="Immagine 110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895" y="3837298"/>
            <a:ext cx="228600" cy="114300"/>
          </a:xfrm>
          <a:prstGeom prst="rect">
            <a:avLst/>
          </a:prstGeom>
          <a:noFill/>
        </p:spPr>
      </p:pic>
      <p:pic>
        <p:nvPicPr>
          <p:cNvPr id="112" name="Immagine 111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367" y="2915419"/>
            <a:ext cx="228600" cy="114300"/>
          </a:xfrm>
          <a:prstGeom prst="rect">
            <a:avLst/>
          </a:prstGeom>
          <a:noFill/>
        </p:spPr>
      </p:pic>
      <p:pic>
        <p:nvPicPr>
          <p:cNvPr id="113" name="Immagine 112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137" y="2925778"/>
            <a:ext cx="228600" cy="114300"/>
          </a:xfrm>
          <a:prstGeom prst="rect">
            <a:avLst/>
          </a:prstGeom>
          <a:noFill/>
        </p:spPr>
      </p:pic>
      <p:pic>
        <p:nvPicPr>
          <p:cNvPr id="114" name="Immagine 113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632" y="2920771"/>
            <a:ext cx="228600" cy="114300"/>
          </a:xfrm>
          <a:prstGeom prst="rect">
            <a:avLst/>
          </a:prstGeom>
          <a:noFill/>
        </p:spPr>
      </p:pic>
      <p:pic>
        <p:nvPicPr>
          <p:cNvPr id="115" name="Immagine 114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367" y="4437112"/>
            <a:ext cx="228600" cy="114300"/>
          </a:xfrm>
          <a:prstGeom prst="rect">
            <a:avLst/>
          </a:prstGeom>
          <a:noFill/>
        </p:spPr>
      </p:pic>
      <p:pic>
        <p:nvPicPr>
          <p:cNvPr id="116" name="Immagine 115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137" y="4447471"/>
            <a:ext cx="228600" cy="114300"/>
          </a:xfrm>
          <a:prstGeom prst="rect">
            <a:avLst/>
          </a:prstGeom>
          <a:noFill/>
        </p:spPr>
      </p:pic>
      <p:pic>
        <p:nvPicPr>
          <p:cNvPr id="117" name="Immagine 116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632" y="4442464"/>
            <a:ext cx="228600" cy="114300"/>
          </a:xfrm>
          <a:prstGeom prst="rect">
            <a:avLst/>
          </a:prstGeom>
          <a:noFill/>
        </p:spPr>
      </p:pic>
      <p:sp>
        <p:nvSpPr>
          <p:cNvPr id="67" name="Informazioni 66">
            <a:hlinkClick r:id="rId4" action="ppaction://hlinksldjump" highlightClick="1"/>
          </p:cNvPr>
          <p:cNvSpPr/>
          <p:nvPr/>
        </p:nvSpPr>
        <p:spPr>
          <a:xfrm>
            <a:off x="7596336" y="1772816"/>
            <a:ext cx="432048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 descr="superiore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19042" y="3809231"/>
            <a:ext cx="114300" cy="161925"/>
          </a:xfrm>
          <a:prstGeom prst="rect">
            <a:avLst/>
          </a:prstGeom>
          <a:noFill/>
        </p:spPr>
      </p:pic>
      <p:pic>
        <p:nvPicPr>
          <p:cNvPr id="29" name="Immagine 28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2215" y="3841998"/>
            <a:ext cx="228600" cy="114300"/>
          </a:xfrm>
          <a:prstGeom prst="rect">
            <a:avLst/>
          </a:prstGeom>
          <a:noFill/>
        </p:spPr>
      </p:pic>
      <p:pic>
        <p:nvPicPr>
          <p:cNvPr id="30" name="Immagine 29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3370" y="4140188"/>
            <a:ext cx="228600" cy="114300"/>
          </a:xfrm>
          <a:prstGeom prst="rect">
            <a:avLst/>
          </a:prstGeom>
          <a:noFill/>
        </p:spPr>
      </p:pic>
      <p:pic>
        <p:nvPicPr>
          <p:cNvPr id="31" name="Immagine 30" descr="superiore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09517" y="4112121"/>
            <a:ext cx="114300" cy="161925"/>
          </a:xfrm>
          <a:prstGeom prst="rect">
            <a:avLst/>
          </a:prstGeom>
          <a:noFill/>
        </p:spPr>
      </p:pic>
      <p:pic>
        <p:nvPicPr>
          <p:cNvPr id="32" name="Immagine 31" descr="superiore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84032" y="4110980"/>
            <a:ext cx="114300" cy="161925"/>
          </a:xfrm>
          <a:prstGeom prst="rect">
            <a:avLst/>
          </a:prstGeom>
          <a:noFill/>
        </p:spPr>
      </p:pic>
      <p:pic>
        <p:nvPicPr>
          <p:cNvPr id="33" name="Immagine 32" descr="superiore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09517" y="4720952"/>
            <a:ext cx="114300" cy="161925"/>
          </a:xfrm>
          <a:prstGeom prst="rect">
            <a:avLst/>
          </a:prstGeom>
          <a:noFill/>
        </p:spPr>
      </p:pic>
      <p:pic>
        <p:nvPicPr>
          <p:cNvPr id="34" name="Immagine 33" descr="superiore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43604" y="4720952"/>
            <a:ext cx="114300" cy="161925"/>
          </a:xfrm>
          <a:prstGeom prst="rect">
            <a:avLst/>
          </a:prstGeom>
          <a:noFill/>
        </p:spPr>
      </p:pic>
      <p:pic>
        <p:nvPicPr>
          <p:cNvPr id="35" name="Immagine 34" descr="superiore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76224" y="4720194"/>
            <a:ext cx="114300" cy="161925"/>
          </a:xfrm>
          <a:prstGeom prst="rect">
            <a:avLst/>
          </a:prstGeom>
          <a:noFill/>
        </p:spPr>
      </p:pic>
      <p:pic>
        <p:nvPicPr>
          <p:cNvPr id="36" name="Immagine 35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892" y="5142641"/>
            <a:ext cx="228600" cy="114300"/>
          </a:xfrm>
          <a:prstGeom prst="rect">
            <a:avLst/>
          </a:prstGeom>
          <a:noFill/>
        </p:spPr>
      </p:pic>
      <p:pic>
        <p:nvPicPr>
          <p:cNvPr id="37" name="Immagine 36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662" y="5153000"/>
            <a:ext cx="228600" cy="114300"/>
          </a:xfrm>
          <a:prstGeom prst="rect">
            <a:avLst/>
          </a:prstGeom>
          <a:noFill/>
        </p:spPr>
      </p:pic>
      <p:pic>
        <p:nvPicPr>
          <p:cNvPr id="38" name="Immagine 37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157" y="5147993"/>
            <a:ext cx="228600" cy="11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BNIC827002_2018_grd_2__RefVal_Graf_1b_Risultato_complessivo_Matematica.png"/>
          <p:cNvPicPr>
            <a:picLocks noChangeAspect="1" noChangeArrowheads="1"/>
          </p:cNvPicPr>
          <p:nvPr/>
        </p:nvPicPr>
        <p:blipFill>
          <a:blip r:embed="rId1" cstate="print"/>
          <a:srcRect l="10625" r="13776"/>
          <a:stretch>
            <a:fillRect/>
          </a:stretch>
        </p:blipFill>
        <p:spPr bwMode="auto">
          <a:xfrm>
            <a:off x="2884284" y="620688"/>
            <a:ext cx="6080204" cy="3795117"/>
          </a:xfrm>
          <a:prstGeom prst="rect">
            <a:avLst/>
          </a:prstGeom>
          <a:noFill/>
        </p:spPr>
      </p:pic>
      <p:sp>
        <p:nvSpPr>
          <p:cNvPr id="27" name="Titolo 26"/>
          <p:cNvSpPr>
            <a:spLocks noGrp="1"/>
          </p:cNvSpPr>
          <p:nvPr>
            <p:ph type="title"/>
          </p:nvPr>
        </p:nvSpPr>
        <p:spPr>
          <a:xfrm>
            <a:off x="3000375" y="5183575"/>
            <a:ext cx="5867400" cy="632048"/>
          </a:xfrm>
        </p:spPr>
        <p:txBody>
          <a:bodyPr/>
          <a:lstStyle/>
          <a:p>
            <a:r>
              <a:rPr lang="it-IT" dirty="0" smtClean="0"/>
              <a:t>SCUOLA PRIMARIA – CLASSI 2°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10" name="Parentesi graffa chiusa 9"/>
          <p:cNvSpPr/>
          <p:nvPr/>
        </p:nvSpPr>
        <p:spPr>
          <a:xfrm rot="5400000">
            <a:off x="4618347" y="2742638"/>
            <a:ext cx="339353" cy="36004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6" name="CasellaDiTesto 6"/>
          <p:cNvSpPr txBox="1"/>
          <p:nvPr/>
        </p:nvSpPr>
        <p:spPr>
          <a:xfrm>
            <a:off x="3715824" y="4715852"/>
            <a:ext cx="203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singole classi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7092280" y="1628800"/>
            <a:ext cx="144016" cy="648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9"/>
          <p:cNvSpPr txBox="1"/>
          <p:nvPr/>
        </p:nvSpPr>
        <p:spPr>
          <a:xfrm>
            <a:off x="6569839" y="1011039"/>
            <a:ext cx="203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istituto nel suo complesso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" name="Segnaposto testo 28"/>
          <p:cNvSpPr>
            <a:spLocks noGrp="1"/>
          </p:cNvSpPr>
          <p:nvPr>
            <p:ph type="body" sz="half" idx="2"/>
          </p:nvPr>
        </p:nvSpPr>
        <p:spPr>
          <a:xfrm>
            <a:off x="124920" y="908720"/>
            <a:ext cx="288032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700" b="1" dirty="0" smtClean="0">
                <a:solidFill>
                  <a:schemeClr val="bg1"/>
                </a:solidFill>
              </a:rPr>
              <a:t>Prova di</a:t>
            </a:r>
            <a:endParaRPr lang="it-IT" sz="27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700" b="1" dirty="0" smtClean="0">
                <a:solidFill>
                  <a:schemeClr val="bg1"/>
                </a:solidFill>
              </a:rPr>
              <a:t>MATEMATICA</a:t>
            </a:r>
            <a:endParaRPr lang="it-IT" sz="2700" b="1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11481" y="31664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1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13918" y="34542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2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342466" y="250152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3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851406" y="21839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4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364088" y="127138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5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868144" y="18767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6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386826" y="14964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7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CLASSI 2° - Prova di MATEMATICA</a:t>
            </a:r>
            <a:endParaRPr lang="it-IT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67544" y="1844824"/>
          <a:ext cx="8208913" cy="3543690"/>
        </p:xfrm>
        <a:graphic>
          <a:graphicData uri="http://schemas.openxmlformats.org/drawingml/2006/table">
            <a:tbl>
              <a:tblPr/>
              <a:tblGrid>
                <a:gridCol w="1615408"/>
                <a:gridCol w="1961567"/>
                <a:gridCol w="1071445"/>
                <a:gridCol w="1071445"/>
                <a:gridCol w="1071445"/>
                <a:gridCol w="1417603"/>
              </a:tblGrid>
              <a:tr h="90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Classi/Istituto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Media del punteggio</a:t>
                      </a:r>
                      <a:b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percentuale</a:t>
                      </a:r>
                      <a:b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al netto del cheating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Campania</a:t>
                      </a:r>
                      <a:b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45,7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Sud</a:t>
                      </a:r>
                      <a:b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46,8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Italia</a:t>
                      </a:r>
                      <a:b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46,7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Cheating</a:t>
                      </a:r>
                      <a:b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in percentuale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415020420201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47,5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43,1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415020420203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52,9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55,4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1,3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62,7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415020420206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58,2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1,8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415020420207</a:t>
                      </a:r>
                      <a:endParaRPr lang="it-IT" sz="1100" dirty="0" smtClean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61,3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3,8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BNIC827002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54,7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1,6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" name="Immagine 31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72736" y="3139195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3" name="Immagine 32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64731" y="3127320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6" name="Immagine 45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625" y="5039979"/>
            <a:ext cx="114300" cy="161925"/>
          </a:xfrm>
          <a:prstGeom prst="rect">
            <a:avLst/>
          </a:prstGeom>
          <a:noFill/>
        </p:spPr>
      </p:pic>
      <p:pic>
        <p:nvPicPr>
          <p:cNvPr id="47" name="Immagine 46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2337" y="5039979"/>
            <a:ext cx="114300" cy="161925"/>
          </a:xfrm>
          <a:prstGeom prst="rect">
            <a:avLst/>
          </a:prstGeom>
          <a:noFill/>
        </p:spPr>
      </p:pic>
      <p:pic>
        <p:nvPicPr>
          <p:cNvPr id="48" name="Immagine 47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457" y="5039221"/>
            <a:ext cx="114300" cy="161925"/>
          </a:xfrm>
          <a:prstGeom prst="rect">
            <a:avLst/>
          </a:prstGeom>
          <a:noFill/>
        </p:spPr>
      </p:pic>
      <p:pic>
        <p:nvPicPr>
          <p:cNvPr id="25" name="Immagine 24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367" y="2847179"/>
            <a:ext cx="228600" cy="114300"/>
          </a:xfrm>
          <a:prstGeom prst="rect">
            <a:avLst/>
          </a:prstGeom>
          <a:noFill/>
        </p:spPr>
      </p:pic>
      <p:pic>
        <p:nvPicPr>
          <p:cNvPr id="26" name="Immagine 25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6592" y="2843056"/>
            <a:ext cx="228600" cy="114300"/>
          </a:xfrm>
          <a:prstGeom prst="rect">
            <a:avLst/>
          </a:prstGeom>
          <a:noFill/>
        </p:spPr>
      </p:pic>
      <p:pic>
        <p:nvPicPr>
          <p:cNvPr id="27" name="Immagine 26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821872"/>
            <a:ext cx="114300" cy="161925"/>
          </a:xfrm>
          <a:prstGeom prst="rect">
            <a:avLst/>
          </a:prstGeom>
          <a:noFill/>
        </p:spPr>
      </p:pic>
      <p:pic>
        <p:nvPicPr>
          <p:cNvPr id="49" name="Immagine 48" descr="pa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048" y="3157036"/>
            <a:ext cx="228600" cy="114300"/>
          </a:xfrm>
          <a:prstGeom prst="rect">
            <a:avLst/>
          </a:prstGeom>
          <a:noFill/>
        </p:spPr>
      </p:pic>
      <p:pic>
        <p:nvPicPr>
          <p:cNvPr id="50" name="Immagine 49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640" y="4653894"/>
            <a:ext cx="114300" cy="161925"/>
          </a:xfrm>
          <a:prstGeom prst="rect">
            <a:avLst/>
          </a:prstGeom>
          <a:noFill/>
        </p:spPr>
      </p:pic>
      <p:pic>
        <p:nvPicPr>
          <p:cNvPr id="51" name="Immagine 50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3352" y="4653894"/>
            <a:ext cx="114300" cy="161925"/>
          </a:xfrm>
          <a:prstGeom prst="rect">
            <a:avLst/>
          </a:prstGeom>
          <a:noFill/>
        </p:spPr>
      </p:pic>
      <p:pic>
        <p:nvPicPr>
          <p:cNvPr id="52" name="Immagine 51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472" y="4653136"/>
            <a:ext cx="114300" cy="161925"/>
          </a:xfrm>
          <a:prstGeom prst="rect">
            <a:avLst/>
          </a:prstGeom>
          <a:noFill/>
        </p:spPr>
      </p:pic>
      <p:pic>
        <p:nvPicPr>
          <p:cNvPr id="53" name="Immagine 52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640" y="4342334"/>
            <a:ext cx="114300" cy="161925"/>
          </a:xfrm>
          <a:prstGeom prst="rect">
            <a:avLst/>
          </a:prstGeom>
          <a:noFill/>
        </p:spPr>
      </p:pic>
      <p:pic>
        <p:nvPicPr>
          <p:cNvPr id="54" name="Immagine 53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3352" y="4342334"/>
            <a:ext cx="114300" cy="161925"/>
          </a:xfrm>
          <a:prstGeom prst="rect">
            <a:avLst/>
          </a:prstGeom>
          <a:noFill/>
        </p:spPr>
      </p:pic>
      <p:pic>
        <p:nvPicPr>
          <p:cNvPr id="55" name="Immagine 54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472" y="4341576"/>
            <a:ext cx="114300" cy="161925"/>
          </a:xfrm>
          <a:prstGeom prst="rect">
            <a:avLst/>
          </a:prstGeom>
          <a:noFill/>
        </p:spPr>
      </p:pic>
      <p:pic>
        <p:nvPicPr>
          <p:cNvPr id="56" name="Immagine 55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408" y="4046766"/>
            <a:ext cx="114300" cy="161925"/>
          </a:xfrm>
          <a:prstGeom prst="rect">
            <a:avLst/>
          </a:prstGeom>
          <a:noFill/>
        </p:spPr>
      </p:pic>
      <p:pic>
        <p:nvPicPr>
          <p:cNvPr id="57" name="Immagine 56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7120" y="4046766"/>
            <a:ext cx="114300" cy="161925"/>
          </a:xfrm>
          <a:prstGeom prst="rect">
            <a:avLst/>
          </a:prstGeom>
          <a:noFill/>
        </p:spPr>
      </p:pic>
      <p:pic>
        <p:nvPicPr>
          <p:cNvPr id="58" name="Immagine 57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40" y="4046008"/>
            <a:ext cx="114300" cy="161925"/>
          </a:xfrm>
          <a:prstGeom prst="rect">
            <a:avLst/>
          </a:prstGeom>
          <a:noFill/>
        </p:spPr>
      </p:pic>
      <p:pic>
        <p:nvPicPr>
          <p:cNvPr id="59" name="Immagine 58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640" y="3731438"/>
            <a:ext cx="114300" cy="161925"/>
          </a:xfrm>
          <a:prstGeom prst="rect">
            <a:avLst/>
          </a:prstGeom>
          <a:noFill/>
        </p:spPr>
      </p:pic>
      <p:pic>
        <p:nvPicPr>
          <p:cNvPr id="61" name="Immagine 60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3352" y="3731438"/>
            <a:ext cx="114300" cy="161925"/>
          </a:xfrm>
          <a:prstGeom prst="rect">
            <a:avLst/>
          </a:prstGeom>
          <a:noFill/>
        </p:spPr>
      </p:pic>
      <p:pic>
        <p:nvPicPr>
          <p:cNvPr id="62" name="Immagine 61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472" y="3730680"/>
            <a:ext cx="114300" cy="161925"/>
          </a:xfrm>
          <a:prstGeom prst="rect">
            <a:avLst/>
          </a:prstGeom>
          <a:noFill/>
        </p:spPr>
      </p:pic>
      <p:pic>
        <p:nvPicPr>
          <p:cNvPr id="63" name="Immagine 62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640" y="3437294"/>
            <a:ext cx="114300" cy="161925"/>
          </a:xfrm>
          <a:prstGeom prst="rect">
            <a:avLst/>
          </a:prstGeom>
          <a:noFill/>
        </p:spPr>
      </p:pic>
      <p:pic>
        <p:nvPicPr>
          <p:cNvPr id="64" name="Immagine 63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3352" y="3437294"/>
            <a:ext cx="114300" cy="161925"/>
          </a:xfrm>
          <a:prstGeom prst="rect">
            <a:avLst/>
          </a:prstGeom>
          <a:noFill/>
        </p:spPr>
      </p:pic>
      <p:pic>
        <p:nvPicPr>
          <p:cNvPr id="65" name="Immagine 64" descr="superi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472" y="3436536"/>
            <a:ext cx="114300" cy="16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Desktop\BNIC827002_2018_grd_5__RefVal_Graf_1a_Risultato_complessivo_Italiano.png"/>
          <p:cNvPicPr>
            <a:picLocks noChangeAspect="1" noChangeArrowheads="1"/>
          </p:cNvPicPr>
          <p:nvPr/>
        </p:nvPicPr>
        <p:blipFill>
          <a:blip r:embed="rId1" cstate="print"/>
          <a:srcRect l="9838" r="14563"/>
          <a:stretch>
            <a:fillRect/>
          </a:stretch>
        </p:blipFill>
        <p:spPr bwMode="auto">
          <a:xfrm>
            <a:off x="2902168" y="718659"/>
            <a:ext cx="6048672" cy="3817757"/>
          </a:xfrm>
          <a:prstGeom prst="rect">
            <a:avLst/>
          </a:prstGeom>
          <a:noFill/>
        </p:spPr>
      </p:pic>
      <p:sp>
        <p:nvSpPr>
          <p:cNvPr id="27" name="Titolo 26"/>
          <p:cNvSpPr>
            <a:spLocks noGrp="1"/>
          </p:cNvSpPr>
          <p:nvPr>
            <p:ph type="title"/>
          </p:nvPr>
        </p:nvSpPr>
        <p:spPr>
          <a:xfrm>
            <a:off x="3000375" y="5448615"/>
            <a:ext cx="5867400" cy="704056"/>
          </a:xfrm>
        </p:spPr>
        <p:txBody>
          <a:bodyPr/>
          <a:lstStyle/>
          <a:p>
            <a:r>
              <a:rPr lang="it-IT" dirty="0" smtClean="0"/>
              <a:t>SCUOLA PRIMARIA – CLASSI 5°</a:t>
            </a:r>
            <a:br>
              <a:rPr lang="it-IT" dirty="0" smtClean="0"/>
            </a:br>
            <a:br>
              <a:rPr lang="it-IT" sz="1200" dirty="0" smtClean="0"/>
            </a:br>
            <a:endParaRPr lang="it-IT" dirty="0"/>
          </a:p>
        </p:txBody>
      </p:sp>
      <p:sp>
        <p:nvSpPr>
          <p:cNvPr id="12" name="Parentesi graffa chiusa 11"/>
          <p:cNvSpPr/>
          <p:nvPr/>
        </p:nvSpPr>
        <p:spPr>
          <a:xfrm rot="5400000">
            <a:off x="4663060" y="2902625"/>
            <a:ext cx="411360" cy="352839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3" name="CasellaDiTesto 10"/>
          <p:cNvSpPr txBox="1"/>
          <p:nvPr/>
        </p:nvSpPr>
        <p:spPr>
          <a:xfrm>
            <a:off x="3831279" y="4859868"/>
            <a:ext cx="199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singole classi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3563889" y="2060848"/>
            <a:ext cx="216023" cy="57339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2"/>
          <p:cNvSpPr txBox="1"/>
          <p:nvPr/>
        </p:nvSpPr>
        <p:spPr>
          <a:xfrm>
            <a:off x="3118192" y="1183104"/>
            <a:ext cx="240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punteggio medio delle 200 classi con ESCS simile</a:t>
            </a:r>
            <a:endParaRPr lang="it-IT" b="1" dirty="0" smtClean="0">
              <a:solidFill>
                <a:srgbClr val="C00000"/>
              </a:solidFill>
            </a:endParaRPr>
          </a:p>
        </p:txBody>
      </p:sp>
      <p:sp>
        <p:nvSpPr>
          <p:cNvPr id="20" name="CasellaDiTesto 15"/>
          <p:cNvSpPr txBox="1"/>
          <p:nvPr/>
        </p:nvSpPr>
        <p:spPr>
          <a:xfrm>
            <a:off x="6372200" y="1484784"/>
            <a:ext cx="199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istituto nel suo complesso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2" name="Informazioni 31">
            <a:hlinkClick r:id="rId2" action="ppaction://hlinksldjump" highlightClick="1"/>
          </p:cNvPr>
          <p:cNvSpPr/>
          <p:nvPr/>
        </p:nvSpPr>
        <p:spPr>
          <a:xfrm>
            <a:off x="5364088" y="1196752"/>
            <a:ext cx="432048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testo 28"/>
          <p:cNvSpPr>
            <a:spLocks noGrp="1"/>
          </p:cNvSpPr>
          <p:nvPr>
            <p:ph type="body" sz="half" idx="2"/>
          </p:nvPr>
        </p:nvSpPr>
        <p:spPr>
          <a:xfrm>
            <a:off x="327296" y="908720"/>
            <a:ext cx="2444504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800" b="1" dirty="0" smtClean="0">
                <a:solidFill>
                  <a:schemeClr val="bg1"/>
                </a:solidFill>
              </a:rPr>
              <a:t>Prova di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800" b="1" dirty="0" smtClean="0">
                <a:solidFill>
                  <a:schemeClr val="bg1"/>
                </a:solidFill>
              </a:rPr>
              <a:t>ITALIANO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01441" y="36301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1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906734" y="27890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2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414336" y="19729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3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915826" y="2317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4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439328" y="17864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5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940152" y="9223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6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444208" y="28027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7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30" name="Connettore 2 29"/>
          <p:cNvCxnSpPr/>
          <p:nvPr/>
        </p:nvCxnSpPr>
        <p:spPr>
          <a:xfrm flipH="1">
            <a:off x="7133225" y="2132856"/>
            <a:ext cx="103071" cy="37101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CLASSI 5° - Prova di ITALIANO</a:t>
            </a:r>
            <a:endParaRPr lang="it-IT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91293" y="1890055"/>
          <a:ext cx="8136903" cy="3886570"/>
        </p:xfrm>
        <a:graphic>
          <a:graphicData uri="http://schemas.openxmlformats.org/drawingml/2006/table">
            <a:tbl>
              <a:tblPr/>
              <a:tblGrid>
                <a:gridCol w="1305126"/>
                <a:gridCol w="1015098"/>
                <a:gridCol w="2304113"/>
                <a:gridCol w="886198"/>
                <a:gridCol w="886198"/>
                <a:gridCol w="886198"/>
                <a:gridCol w="853972"/>
              </a:tblGrid>
              <a:tr h="1430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Classi/Istituto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Media del punteggio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%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al netto del cheating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Differenza nei risultati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(punteggio percentuale)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rispetto a classi/scuole con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background familiare simile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Campania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56,0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Sud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59,0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Punteggio Italia</a:t>
                      </a:r>
                      <a:b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61,3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Cheating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%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86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415020420501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52,7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-8,4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415020420502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59,6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-1,4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 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it-IT" sz="1000" dirty="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0,8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415020420503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64,5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+4,2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415020420504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61,4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+1,4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415020420505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66,0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+3,5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1,0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415020420506</a:t>
                      </a:r>
                      <a:endParaRPr lang="it-IT" sz="1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73,5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+7,5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415020420507</a:t>
                      </a:r>
                      <a:endParaRPr lang="it-IT" sz="1000" dirty="0" smtClean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59,6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-3,5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0,5</a:t>
                      </a:r>
                      <a:endParaRPr lang="it-IT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BNIC827002</a:t>
                      </a: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62,3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+0,2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2250" marR="422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1,0</a:t>
                      </a:r>
                      <a:endParaRPr lang="it-IT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" name="Immagine 25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85063" y="3381500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7" name="Immagine 26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78166" y="3380742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8" name="Immagine 27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80161" y="3380742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9" name="Immagine 38" descr="par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328" y="3703384"/>
            <a:ext cx="228600" cy="114300"/>
          </a:xfrm>
          <a:prstGeom prst="rect">
            <a:avLst/>
          </a:prstGeom>
          <a:noFill/>
        </p:spPr>
      </p:pic>
      <p:pic>
        <p:nvPicPr>
          <p:cNvPr id="45" name="Immagine 44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6229" y="3959156"/>
            <a:ext cx="114300" cy="161925"/>
          </a:xfrm>
          <a:prstGeom prst="rect">
            <a:avLst/>
          </a:prstGeom>
          <a:noFill/>
        </p:spPr>
      </p:pic>
      <p:pic>
        <p:nvPicPr>
          <p:cNvPr id="46" name="Immagine 45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209" y="3959156"/>
            <a:ext cx="114300" cy="161925"/>
          </a:xfrm>
          <a:prstGeom prst="rect">
            <a:avLst/>
          </a:prstGeom>
          <a:noFill/>
        </p:spPr>
      </p:pic>
      <p:pic>
        <p:nvPicPr>
          <p:cNvPr id="47" name="Immagine 46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4563" y="3958398"/>
            <a:ext cx="114300" cy="161925"/>
          </a:xfrm>
          <a:prstGeom prst="rect">
            <a:avLst/>
          </a:prstGeom>
          <a:noFill/>
        </p:spPr>
      </p:pic>
      <p:pic>
        <p:nvPicPr>
          <p:cNvPr id="25" name="Immagine 24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456" y="3672320"/>
            <a:ext cx="114300" cy="161925"/>
          </a:xfrm>
          <a:prstGeom prst="rect">
            <a:avLst/>
          </a:prstGeom>
          <a:noFill/>
        </p:spPr>
      </p:pic>
      <p:pic>
        <p:nvPicPr>
          <p:cNvPr id="32" name="Immagine 31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94656" y="3668059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8" name="Immagine 47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456" y="4244123"/>
            <a:ext cx="114300" cy="161925"/>
          </a:xfrm>
          <a:prstGeom prst="rect">
            <a:avLst/>
          </a:prstGeom>
          <a:noFill/>
        </p:spPr>
      </p:pic>
      <p:pic>
        <p:nvPicPr>
          <p:cNvPr id="49" name="Immagine 48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0436" y="4244123"/>
            <a:ext cx="114300" cy="161925"/>
          </a:xfrm>
          <a:prstGeom prst="rect">
            <a:avLst/>
          </a:prstGeom>
          <a:noFill/>
        </p:spPr>
      </p:pic>
      <p:pic>
        <p:nvPicPr>
          <p:cNvPr id="50" name="Immagine 49" descr="par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3600" y="4278100"/>
            <a:ext cx="228600" cy="114300"/>
          </a:xfrm>
          <a:prstGeom prst="rect">
            <a:avLst/>
          </a:prstGeom>
          <a:noFill/>
        </p:spPr>
      </p:pic>
      <p:pic>
        <p:nvPicPr>
          <p:cNvPr id="51" name="Immagine 50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456" y="4532155"/>
            <a:ext cx="114300" cy="161925"/>
          </a:xfrm>
          <a:prstGeom prst="rect">
            <a:avLst/>
          </a:prstGeom>
          <a:noFill/>
        </p:spPr>
      </p:pic>
      <p:pic>
        <p:nvPicPr>
          <p:cNvPr id="52" name="Immagine 51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0436" y="4532155"/>
            <a:ext cx="114300" cy="161925"/>
          </a:xfrm>
          <a:prstGeom prst="rect">
            <a:avLst/>
          </a:prstGeom>
          <a:noFill/>
        </p:spPr>
      </p:pic>
      <p:pic>
        <p:nvPicPr>
          <p:cNvPr id="53" name="Immagine 52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790" y="4531397"/>
            <a:ext cx="114300" cy="161925"/>
          </a:xfrm>
          <a:prstGeom prst="rect">
            <a:avLst/>
          </a:prstGeom>
          <a:noFill/>
        </p:spPr>
      </p:pic>
      <p:pic>
        <p:nvPicPr>
          <p:cNvPr id="54" name="Immagine 53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8224" y="4810307"/>
            <a:ext cx="114300" cy="161925"/>
          </a:xfrm>
          <a:prstGeom prst="rect">
            <a:avLst/>
          </a:prstGeom>
          <a:noFill/>
        </p:spPr>
      </p:pic>
      <p:pic>
        <p:nvPicPr>
          <p:cNvPr id="55" name="Immagine 54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4204" y="4810307"/>
            <a:ext cx="114300" cy="161925"/>
          </a:xfrm>
          <a:prstGeom prst="rect">
            <a:avLst/>
          </a:prstGeom>
          <a:noFill/>
        </p:spPr>
      </p:pic>
      <p:pic>
        <p:nvPicPr>
          <p:cNvPr id="56" name="Immagine 55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6558" y="4809549"/>
            <a:ext cx="114300" cy="161925"/>
          </a:xfrm>
          <a:prstGeom prst="rect">
            <a:avLst/>
          </a:prstGeom>
          <a:noFill/>
        </p:spPr>
      </p:pic>
      <p:pic>
        <p:nvPicPr>
          <p:cNvPr id="57" name="Immagine 56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2270" y="5481907"/>
            <a:ext cx="114300" cy="161925"/>
          </a:xfrm>
          <a:prstGeom prst="rect">
            <a:avLst/>
          </a:prstGeom>
          <a:noFill/>
        </p:spPr>
      </p:pic>
      <p:pic>
        <p:nvPicPr>
          <p:cNvPr id="58" name="Immagine 57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250" y="5481907"/>
            <a:ext cx="114300" cy="161925"/>
          </a:xfrm>
          <a:prstGeom prst="rect">
            <a:avLst/>
          </a:prstGeom>
          <a:noFill/>
        </p:spPr>
      </p:pic>
      <p:pic>
        <p:nvPicPr>
          <p:cNvPr id="59" name="Immagine 58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604" y="5481149"/>
            <a:ext cx="114300" cy="161925"/>
          </a:xfrm>
          <a:prstGeom prst="rect">
            <a:avLst/>
          </a:prstGeom>
          <a:noFill/>
        </p:spPr>
      </p:pic>
      <p:pic>
        <p:nvPicPr>
          <p:cNvPr id="61" name="Immagine 60" descr="par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5976" y="5143051"/>
            <a:ext cx="228600" cy="114300"/>
          </a:xfrm>
          <a:prstGeom prst="rect">
            <a:avLst/>
          </a:prstGeom>
          <a:noFill/>
        </p:spPr>
      </p:pic>
      <p:pic>
        <p:nvPicPr>
          <p:cNvPr id="62" name="Immagine 61" descr="superi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111987"/>
            <a:ext cx="114300" cy="161925"/>
          </a:xfrm>
          <a:prstGeom prst="rect">
            <a:avLst/>
          </a:prstGeom>
          <a:noFill/>
        </p:spPr>
      </p:pic>
      <p:pic>
        <p:nvPicPr>
          <p:cNvPr id="63" name="Immagine 62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8304" y="5107726"/>
            <a:ext cx="114300" cy="161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sung\Desktop\BNIC827002_2018_grd_5__RefVal_Graf_1b_Risultato_complessivo_Matematica.png"/>
          <p:cNvPicPr>
            <a:picLocks noChangeAspect="1" noChangeArrowheads="1"/>
          </p:cNvPicPr>
          <p:nvPr/>
        </p:nvPicPr>
        <p:blipFill>
          <a:blip r:embed="rId1" cstate="print"/>
          <a:srcRect l="11413" r="14563"/>
          <a:stretch>
            <a:fillRect/>
          </a:stretch>
        </p:blipFill>
        <p:spPr bwMode="auto">
          <a:xfrm>
            <a:off x="2972058" y="631754"/>
            <a:ext cx="5976664" cy="3830266"/>
          </a:xfrm>
          <a:prstGeom prst="rect">
            <a:avLst/>
          </a:prstGeom>
          <a:noFill/>
        </p:spPr>
      </p:pic>
      <p:sp>
        <p:nvSpPr>
          <p:cNvPr id="27" name="Titolo 26"/>
          <p:cNvSpPr>
            <a:spLocks noGrp="1"/>
          </p:cNvSpPr>
          <p:nvPr>
            <p:ph type="title"/>
          </p:nvPr>
        </p:nvSpPr>
        <p:spPr>
          <a:xfrm>
            <a:off x="3000375" y="5245224"/>
            <a:ext cx="5867400" cy="1064096"/>
          </a:xfrm>
        </p:spPr>
        <p:txBody>
          <a:bodyPr/>
          <a:lstStyle/>
          <a:p>
            <a:r>
              <a:rPr lang="it-IT" dirty="0" smtClean="0"/>
              <a:t>SCUOLA PRIMARIA – CLASSI 5°</a:t>
            </a:r>
            <a:br>
              <a:rPr lang="it-IT" dirty="0" smtClean="0"/>
            </a:br>
            <a:br>
              <a:rPr lang="it-IT" sz="1200" dirty="0" smtClean="0"/>
            </a:br>
            <a:r>
              <a:rPr lang="it-IT" dirty="0" smtClean="0"/>
              <a:t>PROVA </a:t>
            </a:r>
            <a:r>
              <a:rPr lang="it-IT" dirty="0" err="1" smtClean="0"/>
              <a:t>DI</a:t>
            </a:r>
            <a:r>
              <a:rPr lang="it-IT" dirty="0" smtClean="0"/>
              <a:t> MATEMATICA</a:t>
            </a:r>
            <a:endParaRPr lang="it-IT" dirty="0"/>
          </a:p>
        </p:txBody>
      </p:sp>
      <p:sp>
        <p:nvSpPr>
          <p:cNvPr id="17" name="Parentesi graffa chiusa 16"/>
          <p:cNvSpPr/>
          <p:nvPr/>
        </p:nvSpPr>
        <p:spPr>
          <a:xfrm rot="5400000">
            <a:off x="4646483" y="2803163"/>
            <a:ext cx="355089" cy="352839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8" name="CasellaDiTesto 10"/>
          <p:cNvSpPr txBox="1"/>
          <p:nvPr/>
        </p:nvSpPr>
        <p:spPr>
          <a:xfrm>
            <a:off x="3846651" y="4773281"/>
            <a:ext cx="198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singole classi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3347864" y="2564904"/>
            <a:ext cx="144016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12"/>
          <p:cNvSpPr txBox="1"/>
          <p:nvPr/>
        </p:nvSpPr>
        <p:spPr>
          <a:xfrm>
            <a:off x="2339752" y="2809468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C00000"/>
                </a:solidFill>
              </a:rPr>
              <a:t>punteggio medio delle 200 classi con ESCS simile</a:t>
            </a:r>
            <a:endParaRPr lang="it-IT" sz="1600" b="1" dirty="0" smtClean="0">
              <a:solidFill>
                <a:srgbClr val="C00000"/>
              </a:solidFill>
            </a:endParaRPr>
          </a:p>
        </p:txBody>
      </p:sp>
      <p:cxnSp>
        <p:nvCxnSpPr>
          <p:cNvPr id="23" name="Connettore 2 22"/>
          <p:cNvCxnSpPr/>
          <p:nvPr/>
        </p:nvCxnSpPr>
        <p:spPr>
          <a:xfrm flipH="1">
            <a:off x="7130646" y="1988840"/>
            <a:ext cx="105650" cy="15455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15"/>
          <p:cNvSpPr txBox="1"/>
          <p:nvPr/>
        </p:nvSpPr>
        <p:spPr>
          <a:xfrm>
            <a:off x="6732240" y="1389807"/>
            <a:ext cx="198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istituto nel suo complesso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" name="Segnaposto testo 28"/>
          <p:cNvSpPr>
            <a:spLocks noGrp="1"/>
          </p:cNvSpPr>
          <p:nvPr>
            <p:ph type="body" sz="half" idx="2"/>
          </p:nvPr>
        </p:nvSpPr>
        <p:spPr>
          <a:xfrm>
            <a:off x="124920" y="908720"/>
            <a:ext cx="288032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700" b="1" dirty="0" smtClean="0">
                <a:solidFill>
                  <a:schemeClr val="bg1"/>
                </a:solidFill>
              </a:rPr>
              <a:t>Prova di</a:t>
            </a:r>
            <a:endParaRPr lang="it-IT" sz="27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t-IT" sz="2700" b="1" dirty="0" smtClean="0">
                <a:solidFill>
                  <a:schemeClr val="bg1"/>
                </a:solidFill>
              </a:rPr>
              <a:t>MATEMATICA</a:t>
            </a:r>
            <a:endParaRPr lang="it-IT" sz="2700" b="1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47864" y="145113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1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58742" y="3645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2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515758" y="93343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3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891564" y="17570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4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404564" y="25151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5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933330" y="23488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6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451030" y="10953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7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5539</Words>
  <Application>WPS Presentation</Application>
  <PresentationFormat>Presentazione su schermo (4:3)</PresentationFormat>
  <Paragraphs>733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SimSun</vt:lpstr>
      <vt:lpstr>Wingdings</vt:lpstr>
      <vt:lpstr>Wingdings 2</vt:lpstr>
      <vt:lpstr>Wingdings</vt:lpstr>
      <vt:lpstr>Calibri</vt:lpstr>
      <vt:lpstr>Calibri</vt:lpstr>
      <vt:lpstr>Times New Roman</vt:lpstr>
      <vt:lpstr>Georgia</vt:lpstr>
      <vt:lpstr>Microsoft YaHei</vt:lpstr>
      <vt:lpstr/>
      <vt:lpstr>Arial Unicode MS</vt:lpstr>
      <vt:lpstr>Wingdings</vt:lpstr>
      <vt:lpstr>Liberation Mono</vt:lpstr>
      <vt:lpstr>Città</vt:lpstr>
      <vt:lpstr>DATI INVALSI</vt:lpstr>
      <vt:lpstr>Cosa dicono i dati INVALSI?</vt:lpstr>
      <vt:lpstr>SCUOLA PRIMARIA – CLASSI 2°</vt:lpstr>
      <vt:lpstr>CLASSI 2° - Prova di ITALIANO</vt:lpstr>
      <vt:lpstr>SCUOLA PRIMARIA – CLASSI 2° </vt:lpstr>
      <vt:lpstr>CLASSI 2° - Prova di MATEMATICA</vt:lpstr>
      <vt:lpstr>SCUOLA PRIMARIA – CLASSI 5°  </vt:lpstr>
      <vt:lpstr>CLASSI 5° - Prova di ITALIANO</vt:lpstr>
      <vt:lpstr>SCUOLA PRIMARIA – CLASSI 5°  PROVA DI MATEMATICA</vt:lpstr>
      <vt:lpstr>CLASSI 5° - Prova di MATEMATICA</vt:lpstr>
      <vt:lpstr>SCUOLA PRIMARIA – CLASSI 5°  PROVA DI INGLESE READING</vt:lpstr>
      <vt:lpstr>CLASSI 5° - Prova di INGLESE Reading</vt:lpstr>
      <vt:lpstr>SCUOLA PRIMARIA – CLASSI 5°  PROVA DI INGLESE LISTENING</vt:lpstr>
      <vt:lpstr>CLASSI 5° - Prova di INGLESE Listening</vt:lpstr>
      <vt:lpstr>PowerPoint 演示文稿</vt:lpstr>
      <vt:lpstr>PowerPoint 演示文稿</vt:lpstr>
      <vt:lpstr>Scuola Secondaria di Primo Grado Prova di ITALIANO</vt:lpstr>
      <vt:lpstr>Scuola Secondaria di Primo Grado Prova di ITALIANO</vt:lpstr>
      <vt:lpstr>Scuola Secondaria di Primo Grado Prova di MATEMATICA</vt:lpstr>
      <vt:lpstr>Scuola Secondaria di Primo Grado Prova di MATEMATICA</vt:lpstr>
      <vt:lpstr>Scuola Secondaria di Primo Grado Prova di INGLESE READING</vt:lpstr>
      <vt:lpstr>Scuola Secondaria di Primo Grado Prova di INGLESE READING</vt:lpstr>
      <vt:lpstr>Scuola Secondaria di Primo Grado Prova di INGLESE LISTENING</vt:lpstr>
      <vt:lpstr>Scuola Secondaria di Primo Grado Prova di INGLESE LISTENING</vt:lpstr>
      <vt:lpstr>PowerPoint 演示文稿</vt:lpstr>
      <vt:lpstr>PowerPoint 演示文稿</vt:lpstr>
      <vt:lpstr>Cheating</vt:lpstr>
      <vt:lpstr>Indice ESCS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patrizia</cp:lastModifiedBy>
  <cp:revision>75</cp:revision>
  <dcterms:created xsi:type="dcterms:W3CDTF">2017-03-05T15:18:00Z</dcterms:created>
  <dcterms:modified xsi:type="dcterms:W3CDTF">2019-02-23T17:15:39Z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